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4"/>
  </p:notesMasterIdLst>
  <p:sldIdLst>
    <p:sldId id="256" r:id="rId2"/>
    <p:sldId id="257" r:id="rId3"/>
    <p:sldId id="267" r:id="rId4"/>
    <p:sldId id="270" r:id="rId5"/>
    <p:sldId id="263" r:id="rId6"/>
    <p:sldId id="271" r:id="rId7"/>
    <p:sldId id="261" r:id="rId8"/>
    <p:sldId id="260" r:id="rId9"/>
    <p:sldId id="272" r:id="rId10"/>
    <p:sldId id="258" r:id="rId11"/>
    <p:sldId id="268" r:id="rId12"/>
    <p:sldId id="259" r:id="rId13"/>
  </p:sldIdLst>
  <p:sldSz cx="18288000" cy="10287000"/>
  <p:notesSz cx="6858000" cy="9144000"/>
  <p:embeddedFontLst>
    <p:embeddedFont>
      <p:font typeface="Open Sans Extra Bold" panose="020B0604020202020204" charset="0"/>
      <p:regular r:id="rId15"/>
    </p:embeddedFont>
    <p:embeddedFont>
      <p:font typeface="Poppins" panose="00000500000000000000" pitchFamily="2" charset="0"/>
      <p:regular r:id="rId16"/>
      <p:bold r:id="rId17"/>
      <p:italic r:id="rId18"/>
      <p:boldItalic r:id="rId19"/>
    </p:embeddedFont>
    <p:embeddedFont>
      <p:font typeface="Poppins Bold" panose="00000800000000000000"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69E"/>
    <a:srgbClr val="C1C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A88F69-200F-E890-E5EC-55A3423D48EE}" v="2" dt="2025-02-05T09:45:52.5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294"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svg>
</file>

<file path=ppt/media/image12.png>
</file>

<file path=ppt/media/image13.jpeg>
</file>

<file path=ppt/media/image14.png>
</file>

<file path=ppt/media/image15.svg>
</file>

<file path=ppt/media/image16.jpeg>
</file>

<file path=ppt/media/image2.jpeg>
</file>

<file path=ppt/media/image3.png>
</file>

<file path=ppt/media/image4.jpeg>
</file>

<file path=ppt/media/image5.png>
</file>

<file path=ppt/media/image6.sv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094FEF-3AF7-4E04-9F05-8F308CEF0937}" type="datetimeFigureOut">
              <a:rPr lang="de-CH" smtClean="0"/>
              <a:t>05.02.2025</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DD3BFA-8619-4A1D-A55B-010345CD6A69}" type="slidenum">
              <a:rPr lang="de-CH" smtClean="0"/>
              <a:t>‹Nr.›</a:t>
            </a:fld>
            <a:endParaRPr lang="de-CH"/>
          </a:p>
        </p:txBody>
      </p:sp>
    </p:spTree>
    <p:extLst>
      <p:ext uri="{BB962C8B-B14F-4D97-AF65-F5344CB8AC3E}">
        <p14:creationId xmlns:p14="http://schemas.microsoft.com/office/powerpoint/2010/main" val="415417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err="1"/>
              <a:t>kddddddc</a:t>
            </a:r>
            <a:endParaRPr lang="de-CH"/>
          </a:p>
        </p:txBody>
      </p:sp>
      <p:sp>
        <p:nvSpPr>
          <p:cNvPr id="4" name="Foliennummernplatzhalter 3"/>
          <p:cNvSpPr>
            <a:spLocks noGrp="1"/>
          </p:cNvSpPr>
          <p:nvPr>
            <p:ph type="sldNum" sz="quarter" idx="5"/>
          </p:nvPr>
        </p:nvSpPr>
        <p:spPr/>
        <p:txBody>
          <a:bodyPr/>
          <a:lstStyle/>
          <a:p>
            <a:fld id="{3BDD3BFA-8619-4A1D-A55B-010345CD6A69}" type="slidenum">
              <a:rPr lang="de-CH" smtClean="0"/>
              <a:t>4</a:t>
            </a:fld>
            <a:endParaRPr lang="de-CH"/>
          </a:p>
        </p:txBody>
      </p:sp>
    </p:spTree>
    <p:extLst>
      <p:ext uri="{BB962C8B-B14F-4D97-AF65-F5344CB8AC3E}">
        <p14:creationId xmlns:p14="http://schemas.microsoft.com/office/powerpoint/2010/main" val="1634805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BEE643-96E6-47EF-AC71-288F1E43FE08}" type="datetime1">
              <a:rPr lang="en-US" smtClean="0"/>
              <a:t>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B10705-EBC1-433D-A357-6098FCD453C5}" type="datetime1">
              <a:rPr lang="en-US" smtClean="0"/>
              <a:t>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A85F84-78D6-4C94-894C-551D9A7B2A9F}" type="datetime1">
              <a:rPr lang="en-US" smtClean="0"/>
              <a:t>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B6492E-A70D-4E81-B4BF-A96446D2537A}" type="datetime1">
              <a:rPr lang="en-US" smtClean="0"/>
              <a:t>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AD5E03-4CCF-4969-92DA-9557F1471BB6}" type="datetime1">
              <a:rPr lang="en-US" smtClean="0"/>
              <a:t>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B10F521-6DCB-45D3-BAA9-DB4C5BC5E4D0}" type="datetime1">
              <a:rPr lang="en-US" smtClean="0"/>
              <a:t>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9FEFCCC-5FC9-4FC7-8509-A849D8195A5B}" type="datetime1">
              <a:rPr lang="en-US" smtClean="0"/>
              <a:t>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0376EA9-EBD1-4750-A53B-AFE72522D55C}" type="datetime1">
              <a:rPr lang="en-US" smtClean="0"/>
              <a:t>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3F86AB-9436-40E7-949A-62B1A86E2B95}" type="datetime1">
              <a:rPr lang="en-US" smtClean="0"/>
              <a:t>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C092C7-6BFB-40A4-9DD3-B6D73A1E00BB}" type="datetime1">
              <a:rPr lang="en-US" smtClean="0"/>
              <a:t>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9621AE-4A7D-4963-8377-E32065A434DB}" type="datetime1">
              <a:rPr lang="en-US" smtClean="0"/>
              <a:t>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‹Nr.›</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1E5BF8-C863-4CAE-92D9-1A5C838425B3}" type="datetime1">
              <a:rPr lang="en-US" smtClean="0"/>
              <a:t>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‹Nr.›</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3" name="Group 3"/>
          <p:cNvGrpSpPr/>
          <p:nvPr/>
        </p:nvGrpSpPr>
        <p:grpSpPr>
          <a:xfrm>
            <a:off x="6097502" y="5590237"/>
            <a:ext cx="14099416" cy="1409941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txBody>
            <a:bodyPr/>
            <a:lstStyle/>
            <a:p>
              <a:endParaRPr lang="de-CH"/>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679822" y="3672870"/>
            <a:ext cx="8658858" cy="1534203"/>
          </a:xfrm>
          <a:prstGeom prst="rect">
            <a:avLst/>
          </a:prstGeom>
        </p:spPr>
        <p:txBody>
          <a:bodyPr wrap="square" lIns="0" tIns="0" rIns="0" bIns="0" rtlCol="0" anchor="t">
            <a:spAutoFit/>
          </a:bodyPr>
          <a:lstStyle/>
          <a:p>
            <a:pPr algn="l">
              <a:lnSpc>
                <a:spcPts val="12819"/>
              </a:lnSpc>
              <a:spcBef>
                <a:spcPct val="0"/>
              </a:spcBef>
            </a:pPr>
            <a:r>
              <a:rPr lang="en-US" sz="9156">
                <a:solidFill>
                  <a:srgbClr val="051D40"/>
                </a:solidFill>
                <a:latin typeface="Open Sans Extra Bold"/>
                <a:ea typeface="Open Sans Extra Bold"/>
                <a:cs typeface="Open Sans Extra Bold"/>
                <a:sym typeface="Open Sans Extra Bold"/>
              </a:rPr>
              <a:t>Weiterbildung</a:t>
            </a:r>
          </a:p>
        </p:txBody>
      </p:sp>
      <p:grpSp>
        <p:nvGrpSpPr>
          <p:cNvPr id="7" name="Group 7"/>
          <p:cNvGrpSpPr/>
          <p:nvPr/>
        </p:nvGrpSpPr>
        <p:grpSpPr>
          <a:xfrm>
            <a:off x="16420234" y="-1717598"/>
            <a:ext cx="3735531" cy="373553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txBody>
            <a:bodyPr/>
            <a:lstStyle/>
            <a:p>
              <a:endParaRPr lang="de-CH"/>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747857" y="-643475"/>
            <a:ext cx="1286950" cy="128695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txBody>
            <a:bodyPr/>
            <a:lstStyle/>
            <a:p>
              <a:endParaRPr lang="de-CH"/>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929195" y="8389571"/>
            <a:ext cx="3735531" cy="373553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txBody>
            <a:bodyPr/>
            <a:lstStyle/>
            <a:p>
              <a:endParaRPr lang="de-CH"/>
            </a:p>
          </p:txBody>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8757394" y="7522582"/>
            <a:ext cx="8779632" cy="1733977"/>
          </a:xfrm>
          <a:custGeom>
            <a:avLst/>
            <a:gdLst/>
            <a:ahLst/>
            <a:cxnLst/>
            <a:rect l="l" t="t" r="r" b="b"/>
            <a:pathLst>
              <a:path w="8779632" h="1733977">
                <a:moveTo>
                  <a:pt x="0" y="0"/>
                </a:moveTo>
                <a:lnTo>
                  <a:pt x="8779632" y="0"/>
                </a:lnTo>
                <a:lnTo>
                  <a:pt x="8779632" y="1733977"/>
                </a:lnTo>
                <a:lnTo>
                  <a:pt x="0" y="1733977"/>
                </a:lnTo>
                <a:lnTo>
                  <a:pt x="0" y="0"/>
                </a:lnTo>
                <a:close/>
              </a:path>
            </a:pathLst>
          </a:custGeom>
          <a:blipFill>
            <a:blip r:embed="rId4"/>
            <a:stretch>
              <a:fillRect/>
            </a:stretch>
          </a:blipFill>
        </p:spPr>
        <p:txBody>
          <a:bodyPr/>
          <a:lstStyle/>
          <a:p>
            <a:endParaRPr lang="de-CH"/>
          </a:p>
        </p:txBody>
      </p:sp>
      <p:sp>
        <p:nvSpPr>
          <p:cNvPr id="18" name="TextBox 18"/>
          <p:cNvSpPr txBox="1"/>
          <p:nvPr/>
        </p:nvSpPr>
        <p:spPr>
          <a:xfrm>
            <a:off x="868509" y="6631448"/>
            <a:ext cx="7888885" cy="1474250"/>
          </a:xfrm>
          <a:prstGeom prst="rect">
            <a:avLst/>
          </a:prstGeom>
        </p:spPr>
        <p:txBody>
          <a:bodyPr wrap="square" lIns="0" tIns="0" rIns="0" bIns="0" rtlCol="0" anchor="t">
            <a:spAutoFit/>
          </a:bodyPr>
          <a:lstStyle/>
          <a:p>
            <a:pPr algn="l">
              <a:lnSpc>
                <a:spcPts val="3855"/>
              </a:lnSpc>
              <a:spcBef>
                <a:spcPct val="0"/>
              </a:spcBef>
            </a:pPr>
            <a:r>
              <a:rPr lang="en-US" sz="2753" spc="-55">
                <a:solidFill>
                  <a:srgbClr val="051D40"/>
                </a:solidFill>
                <a:latin typeface="Poppins"/>
                <a:ea typeface="Poppins"/>
                <a:cs typeface="Poppins"/>
                <a:sym typeface="Poppins"/>
              </a:rPr>
              <a:t>Von:  Dorian Kohler</a:t>
            </a:r>
          </a:p>
          <a:p>
            <a:pPr algn="l">
              <a:lnSpc>
                <a:spcPts val="3855"/>
              </a:lnSpc>
              <a:spcBef>
                <a:spcPct val="0"/>
              </a:spcBef>
            </a:pPr>
            <a:r>
              <a:rPr lang="en-US" sz="2753" spc="-55">
                <a:solidFill>
                  <a:srgbClr val="051D40"/>
                </a:solidFill>
                <a:latin typeface="Poppins"/>
                <a:ea typeface="Poppins"/>
                <a:cs typeface="Poppins"/>
                <a:sym typeface="Poppins"/>
              </a:rPr>
              <a:t>	Sharon </a:t>
            </a:r>
            <a:r>
              <a:rPr lang="en-US" sz="2753" spc="-55" err="1">
                <a:solidFill>
                  <a:srgbClr val="051D40"/>
                </a:solidFill>
                <a:latin typeface="Poppins"/>
                <a:ea typeface="Poppins"/>
                <a:cs typeface="Poppins"/>
                <a:sym typeface="Poppins"/>
              </a:rPr>
              <a:t>Hagmann</a:t>
            </a:r>
            <a:r>
              <a:rPr lang="en-US" sz="2753" spc="-55">
                <a:solidFill>
                  <a:srgbClr val="051D40"/>
                </a:solidFill>
                <a:latin typeface="Poppins"/>
                <a:ea typeface="Poppins"/>
                <a:cs typeface="Poppins"/>
                <a:sym typeface="Poppins"/>
              </a:rPr>
              <a:t>	</a:t>
            </a:r>
          </a:p>
          <a:p>
            <a:pPr algn="l">
              <a:lnSpc>
                <a:spcPts val="3855"/>
              </a:lnSpc>
              <a:spcBef>
                <a:spcPct val="0"/>
              </a:spcBef>
            </a:pPr>
            <a:r>
              <a:rPr lang="en-US" sz="2753" spc="-55">
                <a:solidFill>
                  <a:srgbClr val="051D40"/>
                </a:solidFill>
                <a:latin typeface="Poppins"/>
                <a:ea typeface="Poppins"/>
                <a:cs typeface="Poppins"/>
                <a:sym typeface="Poppins"/>
              </a:rPr>
              <a:t>	Samantha Gabathuler</a:t>
            </a:r>
          </a:p>
        </p:txBody>
      </p:sp>
      <p:grpSp>
        <p:nvGrpSpPr>
          <p:cNvPr id="19" name="Group 19"/>
          <p:cNvGrpSpPr>
            <a:grpSpLocks noChangeAspect="1"/>
          </p:cNvGrpSpPr>
          <p:nvPr/>
        </p:nvGrpSpPr>
        <p:grpSpPr>
          <a:xfrm>
            <a:off x="8573918" y="3143201"/>
            <a:ext cx="9146584" cy="5246370"/>
            <a:chOff x="0" y="0"/>
            <a:chExt cx="7981950" cy="4578350"/>
          </a:xfrm>
        </p:grpSpPr>
        <p:sp>
          <p:nvSpPr>
            <p:cNvPr id="20" name="Freeform 20"/>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txBody>
            <a:bodyPr/>
            <a:lstStyle/>
            <a:p>
              <a:endParaRPr lang="de-CH"/>
            </a:p>
          </p:txBody>
        </p:sp>
        <p:sp>
          <p:nvSpPr>
            <p:cNvPr id="21" name="Freeform 21"/>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txBody>
            <a:bodyPr/>
            <a:lstStyle/>
            <a:p>
              <a:endParaRPr lang="de-CH"/>
            </a:p>
          </p:txBody>
        </p:sp>
        <p:sp>
          <p:nvSpPr>
            <p:cNvPr id="22" name="Freeform 22"/>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txBody>
            <a:bodyPr/>
            <a:lstStyle/>
            <a:p>
              <a:endParaRPr lang="de-CH"/>
            </a:p>
          </p:txBody>
        </p:sp>
        <p:sp>
          <p:nvSpPr>
            <p:cNvPr id="23" name="Freeform 23"/>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txBody>
            <a:bodyPr/>
            <a:lstStyle/>
            <a:p>
              <a:endParaRPr lang="de-CH"/>
            </a:p>
          </p:txBody>
        </p:sp>
        <p:sp>
          <p:nvSpPr>
            <p:cNvPr id="24" name="Freeform 24"/>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5"/>
              <a:stretch>
                <a:fillRect t="-3261" b="-3261"/>
              </a:stretch>
            </a:blipFill>
          </p:spPr>
          <p:txBody>
            <a:bodyPr/>
            <a:lstStyle/>
            <a:p>
              <a:endParaRPr lang="de-CH"/>
            </a:p>
          </p:txBody>
        </p:sp>
      </p:grpSp>
      <p:pic>
        <p:nvPicPr>
          <p:cNvPr id="17" name="Zeitraffer für Bürogebäude" descr="Zeitraffer für Bürogebäude">
            <a:hlinkClick r:id="" action="ppaction://media"/>
            <a:extLst>
              <a:ext uri="{FF2B5EF4-FFF2-40B4-BE49-F238E27FC236}">
                <a16:creationId xmlns:a16="http://schemas.microsoft.com/office/drawing/2014/main" id="{D40FFF22-0BCF-EDF2-5A09-870E4DAEC54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675019" y="3433762"/>
            <a:ext cx="6938963" cy="43600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txBody>
          <a:bodyPr/>
          <a:lstStyle/>
          <a:p>
            <a:endParaRPr lang="de-CH"/>
          </a:p>
        </p:txBody>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txBody>
            <a:bodyPr/>
            <a:lstStyle/>
            <a:p>
              <a:endParaRPr lang="de-CH"/>
            </a:p>
          </p:txBody>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3563466" y="2427089"/>
            <a:ext cx="11552885" cy="5250548"/>
            <a:chOff x="0" y="-38100"/>
            <a:chExt cx="3042735" cy="1382860"/>
          </a:xfrm>
        </p:grpSpPr>
        <p:sp>
          <p:nvSpPr>
            <p:cNvPr id="7" name="Freeform 7"/>
            <p:cNvSpPr/>
            <p:nvPr/>
          </p:nvSpPr>
          <p:spPr>
            <a:xfrm>
              <a:off x="0" y="0"/>
              <a:ext cx="3042735" cy="1344760"/>
            </a:xfrm>
            <a:custGeom>
              <a:avLst/>
              <a:gdLst/>
              <a:ahLst/>
              <a:cxnLst/>
              <a:rect l="l" t="t" r="r" b="b"/>
              <a:pathLst>
                <a:path w="3042735" h="1344760">
                  <a:moveTo>
                    <a:pt x="0" y="0"/>
                  </a:moveTo>
                  <a:lnTo>
                    <a:pt x="3042735" y="0"/>
                  </a:lnTo>
                  <a:lnTo>
                    <a:pt x="3042735" y="1344760"/>
                  </a:lnTo>
                  <a:lnTo>
                    <a:pt x="0" y="1344760"/>
                  </a:lnTo>
                  <a:close/>
                </a:path>
              </a:pathLst>
            </a:custGeom>
            <a:solidFill>
              <a:srgbClr val="145DA0"/>
            </a:solidFill>
            <a:ln cap="sq">
              <a:noFill/>
              <a:prstDash val="solid"/>
              <a:miter/>
            </a:ln>
          </p:spPr>
          <p:txBody>
            <a:bodyPr/>
            <a:lstStyle/>
            <a:p>
              <a:endParaRPr lang="de-CH"/>
            </a:p>
          </p:txBody>
        </p:sp>
        <p:sp>
          <p:nvSpPr>
            <p:cNvPr id="8" name="TextBox 8"/>
            <p:cNvSpPr txBox="1"/>
            <p:nvPr/>
          </p:nvSpPr>
          <p:spPr>
            <a:xfrm>
              <a:off x="0" y="-38100"/>
              <a:ext cx="3042735" cy="138286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6269838" y="2929851"/>
            <a:ext cx="5748323" cy="992039"/>
          </a:xfrm>
          <a:prstGeom prst="rect">
            <a:avLst/>
          </a:prstGeom>
        </p:spPr>
        <p:txBody>
          <a:bodyPr lIns="0" tIns="0" rIns="0" bIns="0" rtlCol="0" anchor="t">
            <a:spAutoFit/>
          </a:bodyPr>
          <a:lstStyle/>
          <a:p>
            <a:pPr marL="0" lvl="0" indent="0" algn="ctr">
              <a:lnSpc>
                <a:spcPts val="8195"/>
              </a:lnSpc>
              <a:spcBef>
                <a:spcPct val="0"/>
              </a:spcBef>
            </a:pPr>
            <a:r>
              <a:rPr lang="en-US" sz="5854" err="1">
                <a:solidFill>
                  <a:srgbClr val="FDFDFD"/>
                </a:solidFill>
                <a:latin typeface="Open Sans Extra Bold"/>
                <a:ea typeface="Open Sans Extra Bold"/>
                <a:cs typeface="Open Sans Extra Bold"/>
                <a:sym typeface="Open Sans Extra Bold"/>
              </a:rPr>
              <a:t>Fazit</a:t>
            </a:r>
            <a:endParaRPr lang="en-US" sz="5854">
              <a:solidFill>
                <a:srgbClr val="FDFDFD"/>
              </a:solidFill>
              <a:latin typeface="Open Sans Extra Bold"/>
              <a:ea typeface="Open Sans Extra Bold"/>
              <a:cs typeface="Open Sans Extra Bold"/>
              <a:sym typeface="Open Sans Extra Bold"/>
            </a:endParaRPr>
          </a:p>
        </p:txBody>
      </p:sp>
      <p:sp>
        <p:nvSpPr>
          <p:cNvPr id="10" name="TextBox 10"/>
          <p:cNvSpPr txBox="1"/>
          <p:nvPr/>
        </p:nvSpPr>
        <p:spPr>
          <a:xfrm>
            <a:off x="4230044" y="4490240"/>
            <a:ext cx="10494490" cy="824906"/>
          </a:xfrm>
          <a:prstGeom prst="rect">
            <a:avLst/>
          </a:prstGeom>
        </p:spPr>
        <p:txBody>
          <a:bodyPr lIns="0" tIns="0" rIns="0" bIns="0" rtlCol="0" anchor="t">
            <a:spAutoFit/>
          </a:bodyPr>
          <a:lstStyle/>
          <a:p>
            <a:pPr algn="ctr">
              <a:lnSpc>
                <a:spcPts val="3288"/>
              </a:lnSpc>
              <a:spcBef>
                <a:spcPct val="0"/>
              </a:spcBef>
            </a:pPr>
            <a:r>
              <a:rPr lang="de-CH" sz="2348" spc="-46">
                <a:solidFill>
                  <a:srgbClr val="FDFDFD"/>
                </a:solidFill>
                <a:latin typeface="Poppins"/>
                <a:ea typeface="Poppins"/>
                <a:cs typeface="Poppins"/>
                <a:sym typeface="Poppins"/>
              </a:rPr>
              <a:t>Mit unserem Tool hat man nun einen guten überblick über die Weiterbildungen.</a:t>
            </a:r>
            <a:endParaRPr lang="de-DE" sz="2400">
              <a:solidFill>
                <a:schemeClr val="bg1"/>
              </a:solidFill>
              <a:latin typeface="Poppins" panose="00000500000000000000" pitchFamily="2" charset="0"/>
              <a:cs typeface="Poppins" panose="00000500000000000000" pitchFamily="2"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extBox 2"/>
          <p:cNvSpPr txBox="1"/>
          <p:nvPr/>
        </p:nvSpPr>
        <p:spPr>
          <a:xfrm>
            <a:off x="2818366" y="2485326"/>
            <a:ext cx="8819592" cy="1771491"/>
          </a:xfrm>
          <a:prstGeom prst="rect">
            <a:avLst/>
          </a:prstGeom>
        </p:spPr>
        <p:txBody>
          <a:bodyPr lIns="0" tIns="0" rIns="0" bIns="0" rtlCol="0" anchor="t">
            <a:spAutoFit/>
          </a:bodyPr>
          <a:lstStyle/>
          <a:p>
            <a:pPr marL="0" lvl="0" indent="0" algn="l">
              <a:lnSpc>
                <a:spcPts val="14510"/>
              </a:lnSpc>
              <a:spcBef>
                <a:spcPct val="0"/>
              </a:spcBef>
            </a:pPr>
            <a:r>
              <a:rPr lang="en-US" sz="10364">
                <a:solidFill>
                  <a:srgbClr val="051D40"/>
                </a:solidFill>
                <a:latin typeface="Open Sans Extra Bold"/>
                <a:ea typeface="Open Sans Extra Bold"/>
                <a:cs typeface="Open Sans Extra Bold"/>
                <a:sym typeface="Open Sans Extra Bold"/>
              </a:rPr>
              <a:t>Danke</a:t>
            </a:r>
          </a:p>
        </p:txBody>
      </p:sp>
      <p:grpSp>
        <p:nvGrpSpPr>
          <p:cNvPr id="15" name="Group 15"/>
          <p:cNvGrpSpPr/>
          <p:nvPr/>
        </p:nvGrpSpPr>
        <p:grpSpPr>
          <a:xfrm>
            <a:off x="12398912" y="0"/>
            <a:ext cx="5889088" cy="756959"/>
            <a:chOff x="0" y="0"/>
            <a:chExt cx="1551036" cy="199364"/>
          </a:xfrm>
        </p:grpSpPr>
        <p:sp>
          <p:nvSpPr>
            <p:cNvPr id="16" name="Freeform 16"/>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5B98BA"/>
            </a:solidFill>
            <a:ln cap="sq">
              <a:noFill/>
              <a:prstDash val="solid"/>
              <a:miter/>
            </a:ln>
          </p:spPr>
          <p:txBody>
            <a:bodyPr/>
            <a:lstStyle/>
            <a:p>
              <a:endParaRPr lang="de-CH"/>
            </a:p>
          </p:txBody>
        </p:sp>
        <p:sp>
          <p:nvSpPr>
            <p:cNvPr id="17" name="TextBox 17"/>
            <p:cNvSpPr txBox="1"/>
            <p:nvPr/>
          </p:nvSpPr>
          <p:spPr>
            <a:xfrm>
              <a:off x="0" y="-38100"/>
              <a:ext cx="1551036" cy="23746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2398912" y="9530041"/>
            <a:ext cx="5889088" cy="756959"/>
            <a:chOff x="0" y="0"/>
            <a:chExt cx="1551036" cy="199364"/>
          </a:xfrm>
        </p:grpSpPr>
        <p:sp>
          <p:nvSpPr>
            <p:cNvPr id="19" name="Freeform 19"/>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5B98BA"/>
            </a:solidFill>
            <a:ln cap="sq">
              <a:noFill/>
              <a:prstDash val="solid"/>
              <a:miter/>
            </a:ln>
          </p:spPr>
          <p:txBody>
            <a:bodyPr/>
            <a:lstStyle/>
            <a:p>
              <a:endParaRPr lang="de-CH"/>
            </a:p>
          </p:txBody>
        </p:sp>
        <p:sp>
          <p:nvSpPr>
            <p:cNvPr id="20" name="TextBox 20"/>
            <p:cNvSpPr txBox="1"/>
            <p:nvPr/>
          </p:nvSpPr>
          <p:spPr>
            <a:xfrm>
              <a:off x="0" y="-38100"/>
              <a:ext cx="1551036" cy="237464"/>
            </a:xfrm>
            <a:prstGeom prst="rect">
              <a:avLst/>
            </a:prstGeom>
          </p:spPr>
          <p:txBody>
            <a:bodyPr lIns="50800" tIns="50800" rIns="50800" bIns="50800" rtlCol="0" anchor="ctr"/>
            <a:lstStyle/>
            <a:p>
              <a:pPr algn="ctr">
                <a:lnSpc>
                  <a:spcPts val="2659"/>
                </a:lnSpc>
              </a:pPr>
              <a:endParaRPr/>
            </a:p>
          </p:txBody>
        </p:sp>
      </p:grpSp>
      <p:sp>
        <p:nvSpPr>
          <p:cNvPr id="21" name="Freeform 21"/>
          <p:cNvSpPr/>
          <p:nvPr/>
        </p:nvSpPr>
        <p:spPr>
          <a:xfrm>
            <a:off x="-4925441" y="3609788"/>
            <a:ext cx="9392643" cy="9529477"/>
          </a:xfrm>
          <a:custGeom>
            <a:avLst/>
            <a:gdLst/>
            <a:ahLst/>
            <a:cxnLst/>
            <a:rect l="l" t="t" r="r" b="b"/>
            <a:pathLst>
              <a:path w="9392643" h="9529477">
                <a:moveTo>
                  <a:pt x="0" y="0"/>
                </a:moveTo>
                <a:lnTo>
                  <a:pt x="9392643" y="0"/>
                </a:lnTo>
                <a:lnTo>
                  <a:pt x="9392643" y="9529476"/>
                </a:lnTo>
                <a:lnTo>
                  <a:pt x="0" y="9529476"/>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de-CH"/>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txBody>
            <a:bodyPr/>
            <a:lstStyle/>
            <a:p>
              <a:endParaRPr lang="de-CH"/>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39603" y="1122782"/>
            <a:ext cx="7019697" cy="10556306"/>
            <a:chOff x="0" y="0"/>
            <a:chExt cx="660400" cy="993118"/>
          </a:xfrm>
        </p:grpSpPr>
        <p:sp>
          <p:nvSpPr>
            <p:cNvPr id="6" name="Freeform 6"/>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txBody>
            <a:bodyPr/>
            <a:lstStyle/>
            <a:p>
              <a:endParaRPr lang="de-CH"/>
            </a:p>
          </p:txBody>
        </p:sp>
        <p:sp>
          <p:nvSpPr>
            <p:cNvPr id="7" name="TextBox 7"/>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a:grpSpLocks noChangeAspect="1"/>
          </p:cNvGrpSpPr>
          <p:nvPr/>
        </p:nvGrpSpPr>
        <p:grpSpPr>
          <a:xfrm>
            <a:off x="10614313" y="1459818"/>
            <a:ext cx="6270276" cy="6270276"/>
            <a:chOff x="0" y="0"/>
            <a:chExt cx="8916670" cy="8916670"/>
          </a:xfrm>
        </p:grpSpPr>
        <p:sp>
          <p:nvSpPr>
            <p:cNvPr id="9" name="Freeform 9"/>
            <p:cNvSpPr/>
            <p:nvPr/>
          </p:nvSpPr>
          <p:spPr>
            <a:xfrm>
              <a:off x="6350" y="6350"/>
              <a:ext cx="8903970" cy="8903970"/>
            </a:xfrm>
            <a:custGeom>
              <a:avLst/>
              <a:gdLst/>
              <a:ahLst/>
              <a:cxnLst/>
              <a:rect l="l" t="t" r="r" b="b"/>
              <a:pathLst>
                <a:path w="8903970" h="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txBody>
            <a:bodyPr/>
            <a:lstStyle/>
            <a:p>
              <a:endParaRPr lang="de-CH"/>
            </a:p>
          </p:txBody>
        </p:sp>
        <p:sp>
          <p:nvSpPr>
            <p:cNvPr id="10" name="Freeform 10"/>
            <p:cNvSpPr/>
            <p:nvPr/>
          </p:nvSpPr>
          <p:spPr>
            <a:xfrm>
              <a:off x="154940" y="154940"/>
              <a:ext cx="8605520" cy="8605520"/>
            </a:xfrm>
            <a:custGeom>
              <a:avLst/>
              <a:gdLst/>
              <a:ahLst/>
              <a:cxnLst/>
              <a:rect l="l" t="t" r="r" b="b"/>
              <a:pathLst>
                <a:path w="8605520" h="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25046" r="-25046"/>
              </a:stretch>
            </a:blipFill>
          </p:spPr>
          <p:txBody>
            <a:bodyPr/>
            <a:lstStyle/>
            <a:p>
              <a:endParaRPr lang="de-CH"/>
            </a:p>
          </p:txBody>
        </p:sp>
      </p:grpSp>
      <p:sp>
        <p:nvSpPr>
          <p:cNvPr id="11" name="TextBox 11"/>
          <p:cNvSpPr txBox="1"/>
          <p:nvPr/>
        </p:nvSpPr>
        <p:spPr>
          <a:xfrm>
            <a:off x="1518345" y="3122239"/>
            <a:ext cx="8414772" cy="2851911"/>
          </a:xfrm>
          <a:prstGeom prst="rect">
            <a:avLst/>
          </a:prstGeom>
        </p:spPr>
        <p:txBody>
          <a:bodyPr lIns="0" tIns="0" rIns="0" bIns="0" rtlCol="0" anchor="t">
            <a:spAutoFit/>
          </a:bodyPr>
          <a:lstStyle/>
          <a:p>
            <a:pPr marL="0" lvl="0" indent="0" algn="l">
              <a:lnSpc>
                <a:spcPts val="2843"/>
              </a:lnSpc>
              <a:spcBef>
                <a:spcPct val="0"/>
              </a:spcBef>
            </a:pPr>
            <a:r>
              <a:rPr lang="en-US" sz="2030" u="none" strike="noStrike" spc="-40">
                <a:solidFill>
                  <a:srgbClr val="051D40"/>
                </a:solidFill>
                <a:latin typeface="Poppins"/>
                <a:ea typeface="Poppins"/>
                <a:cs typeface="Poppins"/>
                <a:sym typeface="Poppins"/>
              </a:rPr>
              <a:t>Lorem ipsum dolor sit amet, consectetur adipiscing elit. Nullam laoreet risus fringilla, egestas elit a, consequat augue. Phasellus sollicitudin felis mi, quis egestas ex ornare sed. </a:t>
            </a:r>
          </a:p>
          <a:p>
            <a:pPr marL="0" lvl="0" indent="0" algn="l">
              <a:lnSpc>
                <a:spcPts val="2843"/>
              </a:lnSpc>
              <a:spcBef>
                <a:spcPct val="0"/>
              </a:spcBef>
            </a:pPr>
            <a:endParaRPr lang="en-US" sz="2030" u="none" strike="noStrike" spc="-40">
              <a:solidFill>
                <a:srgbClr val="051D40"/>
              </a:solidFill>
              <a:latin typeface="Poppins"/>
              <a:ea typeface="Poppins"/>
              <a:cs typeface="Poppins"/>
              <a:sym typeface="Poppins"/>
            </a:endParaRPr>
          </a:p>
          <a:p>
            <a:pPr marL="0" lvl="0" indent="0" algn="l">
              <a:lnSpc>
                <a:spcPts val="2843"/>
              </a:lnSpc>
              <a:spcBef>
                <a:spcPct val="0"/>
              </a:spcBef>
            </a:pPr>
            <a:r>
              <a:rPr lang="en-US" sz="2030" u="none" strike="noStrike" spc="-40">
                <a:solidFill>
                  <a:srgbClr val="051D40"/>
                </a:solidFill>
                <a:latin typeface="Poppins"/>
                <a:ea typeface="Poppins"/>
                <a:cs typeface="Poppins"/>
                <a:sym typeface="Poppins"/>
              </a:rPr>
              <a:t>Praesent vel felis quis mi pulvinar sagittis. Pellentesque viverra ipsum ante, in congue ante eleifend eget. Aenean tortor tellus, efficitur ac rhoncus et, eleifend sit amet mi. Sed ut lectus ac nibh molestie rhoncus.</a:t>
            </a:r>
          </a:p>
        </p:txBody>
      </p:sp>
      <p:sp>
        <p:nvSpPr>
          <p:cNvPr id="12" name="TextBox 12"/>
          <p:cNvSpPr txBox="1"/>
          <p:nvPr/>
        </p:nvSpPr>
        <p:spPr>
          <a:xfrm>
            <a:off x="1518345" y="2273750"/>
            <a:ext cx="4155745" cy="768902"/>
          </a:xfrm>
          <a:prstGeom prst="rect">
            <a:avLst/>
          </a:prstGeom>
        </p:spPr>
        <p:txBody>
          <a:bodyPr lIns="0" tIns="0" rIns="0" bIns="0" rtlCol="0" anchor="t">
            <a:spAutoFit/>
          </a:bodyPr>
          <a:lstStyle/>
          <a:p>
            <a:pPr algn="l">
              <a:lnSpc>
                <a:spcPts val="6300"/>
              </a:lnSpc>
              <a:spcBef>
                <a:spcPct val="0"/>
              </a:spcBef>
            </a:pPr>
            <a:r>
              <a:rPr lang="en-US" sz="4500">
                <a:solidFill>
                  <a:srgbClr val="051D40"/>
                </a:solidFill>
                <a:latin typeface="Open Sans Extra Bold"/>
                <a:ea typeface="Open Sans Extra Bold"/>
                <a:cs typeface="Open Sans Extra Bold"/>
                <a:sym typeface="Open Sans Extra Bold"/>
              </a:rPr>
              <a:t>About us</a:t>
            </a:r>
          </a:p>
        </p:txBody>
      </p:sp>
      <p:sp>
        <p:nvSpPr>
          <p:cNvPr id="13" name="TextBox 13"/>
          <p:cNvSpPr txBox="1"/>
          <p:nvPr/>
        </p:nvSpPr>
        <p:spPr>
          <a:xfrm>
            <a:off x="1518345" y="6854581"/>
            <a:ext cx="8414772" cy="1072943"/>
          </a:xfrm>
          <a:prstGeom prst="rect">
            <a:avLst/>
          </a:prstGeom>
        </p:spPr>
        <p:txBody>
          <a:bodyPr lIns="0" tIns="0" rIns="0" bIns="0" rtlCol="0" anchor="t">
            <a:spAutoFit/>
          </a:bodyPr>
          <a:lstStyle/>
          <a:p>
            <a:pPr marL="0" lvl="0" indent="0" algn="l">
              <a:lnSpc>
                <a:spcPts val="2843"/>
              </a:lnSpc>
              <a:spcBef>
                <a:spcPct val="0"/>
              </a:spcBef>
            </a:pPr>
            <a:r>
              <a:rPr lang="en-US" sz="2030" u="none" strike="noStrike" spc="-40">
                <a:solidFill>
                  <a:srgbClr val="051D40"/>
                </a:solidFill>
                <a:latin typeface="Poppins"/>
                <a:ea typeface="Poppins"/>
                <a:cs typeface="Poppins"/>
                <a:sym typeface="Poppins"/>
              </a:rPr>
              <a:t>Lorem ipsum dolor sit amet, consectetur adipiscing elit. Nullam laoreet risus fringilla, egestas elit a, consequat augue. Phasellus sollicitudin felis mi, quis egestas ex ornare sed. </a:t>
            </a:r>
          </a:p>
        </p:txBody>
      </p:sp>
      <p:sp>
        <p:nvSpPr>
          <p:cNvPr id="14" name="TextBox 14"/>
          <p:cNvSpPr txBox="1"/>
          <p:nvPr/>
        </p:nvSpPr>
        <p:spPr>
          <a:xfrm>
            <a:off x="1518345" y="6353310"/>
            <a:ext cx="3724127" cy="425071"/>
          </a:xfrm>
          <a:prstGeom prst="rect">
            <a:avLst/>
          </a:prstGeom>
        </p:spPr>
        <p:txBody>
          <a:bodyPr lIns="0" tIns="0" rIns="0" bIns="0" rtlCol="0" anchor="t">
            <a:spAutoFit/>
          </a:bodyPr>
          <a:lstStyle/>
          <a:p>
            <a:pPr algn="l">
              <a:lnSpc>
                <a:spcPts val="3480"/>
              </a:lnSpc>
              <a:spcBef>
                <a:spcPct val="0"/>
              </a:spcBef>
            </a:pPr>
            <a:r>
              <a:rPr lang="en-US" sz="2486">
                <a:solidFill>
                  <a:srgbClr val="051D40"/>
                </a:solidFill>
                <a:latin typeface="Open Sans Extra Bold"/>
                <a:ea typeface="Open Sans Extra Bold"/>
                <a:cs typeface="Open Sans Extra Bold"/>
                <a:sym typeface="Open Sans Extra Bold"/>
              </a:rPr>
              <a:t>Company Overview</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txBody>
            <a:bodyPr/>
            <a:lstStyle/>
            <a:p>
              <a:endParaRPr lang="de-CH"/>
            </a:p>
          </p:txBody>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3663160" y="1641132"/>
            <a:ext cx="6760246" cy="1223348"/>
          </a:xfrm>
          <a:prstGeom prst="rect">
            <a:avLst/>
          </a:prstGeom>
        </p:spPr>
        <p:txBody>
          <a:bodyPr lIns="0" tIns="0" rIns="0" bIns="0" rtlCol="0" anchor="t">
            <a:spAutoFit/>
          </a:bodyPr>
          <a:lstStyle/>
          <a:p>
            <a:pPr algn="l">
              <a:lnSpc>
                <a:spcPts val="10248"/>
              </a:lnSpc>
              <a:spcBef>
                <a:spcPct val="0"/>
              </a:spcBef>
            </a:pPr>
            <a:r>
              <a:rPr lang="en-US" sz="7320" err="1">
                <a:solidFill>
                  <a:srgbClr val="051D40"/>
                </a:solidFill>
                <a:latin typeface="Open Sans Extra Bold"/>
                <a:ea typeface="Open Sans Extra Bold"/>
                <a:cs typeface="Open Sans Extra Bold"/>
                <a:sym typeface="Open Sans Extra Bold"/>
              </a:rPr>
              <a:t>Inhalt</a:t>
            </a:r>
            <a:endParaRPr lang="en-US" sz="7320">
              <a:solidFill>
                <a:srgbClr val="051D40"/>
              </a:solidFill>
              <a:latin typeface="Open Sans Extra Bold"/>
              <a:ea typeface="Open Sans Extra Bold"/>
              <a:cs typeface="Open Sans Extra Bold"/>
              <a:sym typeface="Open Sans Extra Bold"/>
            </a:endParaRPr>
          </a:p>
        </p:txBody>
      </p:sp>
      <p:grpSp>
        <p:nvGrpSpPr>
          <p:cNvPr id="6" name="Group 6"/>
          <p:cNvGrpSpPr/>
          <p:nvPr/>
        </p:nvGrpSpPr>
        <p:grpSpPr>
          <a:xfrm>
            <a:off x="-1867766" y="-1614217"/>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txBody>
            <a:bodyPr/>
            <a:lstStyle/>
            <a:p>
              <a:endParaRPr lang="de-CH"/>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2"/>
            <a:stretch>
              <a:fillRect l="-2387" r="-2387"/>
            </a:stretch>
          </a:blipFill>
        </p:spPr>
        <p:txBody>
          <a:bodyPr/>
          <a:lstStyle/>
          <a:p>
            <a:endParaRPr lang="de-CH"/>
          </a:p>
        </p:txBody>
      </p:sp>
      <p:sp>
        <p:nvSpPr>
          <p:cNvPr id="13" name="Freeform 13"/>
          <p:cNvSpPr/>
          <p:nvPr/>
        </p:nvSpPr>
        <p:spPr>
          <a:xfrm rot="5400000">
            <a:off x="3019600" y="345025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de-CH"/>
          </a:p>
        </p:txBody>
      </p:sp>
      <p:sp>
        <p:nvSpPr>
          <p:cNvPr id="14" name="TextBox 14"/>
          <p:cNvSpPr txBox="1"/>
          <p:nvPr/>
        </p:nvSpPr>
        <p:spPr>
          <a:xfrm>
            <a:off x="3770325" y="3375034"/>
            <a:ext cx="4143021" cy="487185"/>
          </a:xfrm>
          <a:prstGeom prst="rect">
            <a:avLst/>
          </a:prstGeom>
        </p:spPr>
        <p:txBody>
          <a:bodyPr lIns="0" tIns="0" rIns="0" bIns="0" rtlCol="0" anchor="t">
            <a:spAutoFit/>
          </a:bodyPr>
          <a:lstStyle/>
          <a:p>
            <a:pPr algn="l">
              <a:lnSpc>
                <a:spcPts val="3995"/>
              </a:lnSpc>
              <a:spcBef>
                <a:spcPct val="0"/>
              </a:spcBef>
            </a:pPr>
            <a:r>
              <a:rPr lang="en-US" sz="2853" spc="-57" err="1">
                <a:solidFill>
                  <a:srgbClr val="051D40"/>
                </a:solidFill>
                <a:latin typeface="Poppins"/>
                <a:ea typeface="Poppins"/>
                <a:cs typeface="Poppins"/>
                <a:sym typeface="Poppins"/>
              </a:rPr>
              <a:t>Vorherige</a:t>
            </a:r>
            <a:r>
              <a:rPr lang="en-US" sz="2853" spc="-57">
                <a:solidFill>
                  <a:srgbClr val="051D40"/>
                </a:solidFill>
                <a:latin typeface="Poppins"/>
                <a:ea typeface="Poppins"/>
                <a:cs typeface="Poppins"/>
                <a:sym typeface="Poppins"/>
              </a:rPr>
              <a:t> </a:t>
            </a:r>
            <a:r>
              <a:rPr lang="en-US" sz="2853" spc="-57" err="1">
                <a:solidFill>
                  <a:srgbClr val="051D40"/>
                </a:solidFill>
                <a:latin typeface="Poppins"/>
                <a:ea typeface="Poppins"/>
                <a:cs typeface="Poppins"/>
                <a:sym typeface="Poppins"/>
              </a:rPr>
              <a:t>Probleme</a:t>
            </a:r>
            <a:endParaRPr lang="en-US" sz="2853" spc="-57">
              <a:solidFill>
                <a:srgbClr val="051D40"/>
              </a:solidFill>
              <a:latin typeface="Poppins"/>
              <a:ea typeface="Poppins"/>
              <a:cs typeface="Poppins"/>
              <a:sym typeface="Poppins"/>
            </a:endParaRPr>
          </a:p>
        </p:txBody>
      </p:sp>
      <p:sp>
        <p:nvSpPr>
          <p:cNvPr id="16" name="Freeform 16"/>
          <p:cNvSpPr/>
          <p:nvPr/>
        </p:nvSpPr>
        <p:spPr>
          <a:xfrm rot="5400000">
            <a:off x="3019600" y="4075496"/>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de-CH"/>
          </a:p>
        </p:txBody>
      </p:sp>
      <p:sp>
        <p:nvSpPr>
          <p:cNvPr id="17" name="TextBox 17"/>
          <p:cNvSpPr txBox="1"/>
          <p:nvPr/>
        </p:nvSpPr>
        <p:spPr>
          <a:xfrm>
            <a:off x="3770325" y="4000271"/>
            <a:ext cx="4652520" cy="487185"/>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Planung &amp; Projekt</a:t>
            </a:r>
          </a:p>
        </p:txBody>
      </p:sp>
      <p:sp>
        <p:nvSpPr>
          <p:cNvPr id="19" name="Freeform 19"/>
          <p:cNvSpPr/>
          <p:nvPr/>
        </p:nvSpPr>
        <p:spPr>
          <a:xfrm rot="5400000">
            <a:off x="3019600" y="47010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de-CH"/>
          </a:p>
        </p:txBody>
      </p:sp>
      <p:sp>
        <p:nvSpPr>
          <p:cNvPr id="20" name="TextBox 20"/>
          <p:cNvSpPr txBox="1"/>
          <p:nvPr/>
        </p:nvSpPr>
        <p:spPr>
          <a:xfrm>
            <a:off x="3770325" y="4621866"/>
            <a:ext cx="4397771" cy="487185"/>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Prozess</a:t>
            </a:r>
          </a:p>
        </p:txBody>
      </p:sp>
      <p:sp>
        <p:nvSpPr>
          <p:cNvPr id="22" name="Freeform 22"/>
          <p:cNvSpPr/>
          <p:nvPr/>
        </p:nvSpPr>
        <p:spPr>
          <a:xfrm rot="5400000">
            <a:off x="3019600" y="532624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de-CH"/>
          </a:p>
        </p:txBody>
      </p:sp>
      <p:sp>
        <p:nvSpPr>
          <p:cNvPr id="23" name="TextBox 23"/>
          <p:cNvSpPr txBox="1"/>
          <p:nvPr/>
        </p:nvSpPr>
        <p:spPr>
          <a:xfrm>
            <a:off x="3770325" y="5251015"/>
            <a:ext cx="4579735" cy="487185"/>
          </a:xfrm>
          <a:prstGeom prst="rect">
            <a:avLst/>
          </a:prstGeom>
        </p:spPr>
        <p:txBody>
          <a:bodyPr lIns="0" tIns="0" rIns="0" bIns="0" rtlCol="0" anchor="t">
            <a:spAutoFit/>
          </a:bodyPr>
          <a:lstStyle/>
          <a:p>
            <a:pPr algn="l">
              <a:lnSpc>
                <a:spcPts val="3995"/>
              </a:lnSpc>
              <a:spcBef>
                <a:spcPct val="0"/>
              </a:spcBef>
            </a:pPr>
            <a:r>
              <a:rPr lang="en-US" sz="2853" spc="-57" err="1">
                <a:solidFill>
                  <a:srgbClr val="051D40"/>
                </a:solidFill>
                <a:latin typeface="Poppins"/>
                <a:ea typeface="Poppins"/>
                <a:cs typeface="Poppins"/>
                <a:sym typeface="Poppins"/>
              </a:rPr>
              <a:t>Unsere</a:t>
            </a:r>
            <a:r>
              <a:rPr lang="en-US" sz="2853" spc="-57">
                <a:solidFill>
                  <a:srgbClr val="051D40"/>
                </a:solidFill>
                <a:latin typeface="Poppins"/>
                <a:ea typeface="Poppins"/>
                <a:cs typeface="Poppins"/>
                <a:sym typeface="Poppins"/>
              </a:rPr>
              <a:t> </a:t>
            </a:r>
            <a:r>
              <a:rPr lang="en-US" sz="2853" spc="-57" err="1">
                <a:solidFill>
                  <a:srgbClr val="051D40"/>
                </a:solidFill>
                <a:latin typeface="Poppins"/>
                <a:ea typeface="Poppins"/>
                <a:cs typeface="Poppins"/>
                <a:sym typeface="Poppins"/>
              </a:rPr>
              <a:t>Lösung</a:t>
            </a:r>
            <a:endParaRPr lang="en-US" sz="2853" spc="-57">
              <a:solidFill>
                <a:srgbClr val="051D40"/>
              </a:solidFill>
              <a:latin typeface="Poppins"/>
              <a:ea typeface="Poppins"/>
              <a:cs typeface="Poppins"/>
              <a:sym typeface="Poppins"/>
            </a:endParaRPr>
          </a:p>
        </p:txBody>
      </p:sp>
      <p:sp>
        <p:nvSpPr>
          <p:cNvPr id="37" name="Freeform 19">
            <a:extLst>
              <a:ext uri="{FF2B5EF4-FFF2-40B4-BE49-F238E27FC236}">
                <a16:creationId xmlns:a16="http://schemas.microsoft.com/office/drawing/2014/main" id="{1EB6716B-3657-8DE1-C53F-C49F15735A9E}"/>
              </a:ext>
            </a:extLst>
          </p:cNvPr>
          <p:cNvSpPr/>
          <p:nvPr/>
        </p:nvSpPr>
        <p:spPr>
          <a:xfrm rot="5400000">
            <a:off x="3025203" y="5997904"/>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de-CH"/>
          </a:p>
        </p:txBody>
      </p:sp>
      <p:sp>
        <p:nvSpPr>
          <p:cNvPr id="38" name="TextBox 20">
            <a:extLst>
              <a:ext uri="{FF2B5EF4-FFF2-40B4-BE49-F238E27FC236}">
                <a16:creationId xmlns:a16="http://schemas.microsoft.com/office/drawing/2014/main" id="{DC8F6691-2D63-4606-E985-90B119263909}"/>
              </a:ext>
            </a:extLst>
          </p:cNvPr>
          <p:cNvSpPr txBox="1"/>
          <p:nvPr/>
        </p:nvSpPr>
        <p:spPr>
          <a:xfrm>
            <a:off x="3775928" y="5922679"/>
            <a:ext cx="4397771" cy="487185"/>
          </a:xfrm>
          <a:prstGeom prst="rect">
            <a:avLst/>
          </a:prstGeom>
        </p:spPr>
        <p:txBody>
          <a:bodyPr lIns="0" tIns="0" rIns="0" bIns="0" rtlCol="0" anchor="t">
            <a:spAutoFit/>
          </a:bodyPr>
          <a:lstStyle/>
          <a:p>
            <a:pPr algn="l">
              <a:lnSpc>
                <a:spcPts val="3995"/>
              </a:lnSpc>
              <a:spcBef>
                <a:spcPct val="0"/>
              </a:spcBef>
            </a:pPr>
            <a:r>
              <a:rPr lang="en-US" sz="2853" spc="-57" err="1">
                <a:solidFill>
                  <a:srgbClr val="051D40"/>
                </a:solidFill>
                <a:latin typeface="Poppins"/>
                <a:ea typeface="Poppins"/>
                <a:cs typeface="Poppins"/>
                <a:sym typeface="Poppins"/>
              </a:rPr>
              <a:t>Fazit</a:t>
            </a:r>
            <a:endParaRPr lang="en-US" sz="2853" spc="-57">
              <a:solidFill>
                <a:srgbClr val="051D40"/>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TextBox 5"/>
          <p:cNvSpPr txBox="1"/>
          <p:nvPr/>
        </p:nvSpPr>
        <p:spPr>
          <a:xfrm>
            <a:off x="5506781" y="2267663"/>
            <a:ext cx="7274437" cy="771523"/>
          </a:xfrm>
          <a:prstGeom prst="rect">
            <a:avLst/>
          </a:prstGeom>
        </p:spPr>
        <p:txBody>
          <a:bodyPr lIns="0" tIns="0" rIns="0" bIns="0" rtlCol="0" anchor="t">
            <a:spAutoFit/>
          </a:bodyPr>
          <a:lstStyle/>
          <a:p>
            <a:pPr marL="0" lvl="0" indent="0" algn="ctr">
              <a:lnSpc>
                <a:spcPts val="6300"/>
              </a:lnSpc>
              <a:spcBef>
                <a:spcPct val="0"/>
              </a:spcBef>
            </a:pPr>
            <a:r>
              <a:rPr lang="en-US" sz="4500">
                <a:solidFill>
                  <a:srgbClr val="051D40"/>
                </a:solidFill>
                <a:latin typeface="Open Sans Extra Bold"/>
                <a:ea typeface="Open Sans Extra Bold"/>
                <a:cs typeface="Open Sans Extra Bold"/>
                <a:sym typeface="Open Sans Extra Bold"/>
              </a:rPr>
              <a:t>Unser Team</a:t>
            </a:r>
          </a:p>
        </p:txBody>
      </p:sp>
      <p:grpSp>
        <p:nvGrpSpPr>
          <p:cNvPr id="7" name="Group 7"/>
          <p:cNvGrpSpPr/>
          <p:nvPr/>
        </p:nvGrpSpPr>
        <p:grpSpPr>
          <a:xfrm>
            <a:off x="7571171" y="6962322"/>
            <a:ext cx="3296071" cy="844741"/>
            <a:chOff x="0" y="0"/>
            <a:chExt cx="922973" cy="265132"/>
          </a:xfrm>
        </p:grpSpPr>
        <p:sp>
          <p:nvSpPr>
            <p:cNvPr id="8" name="Freeform 8"/>
            <p:cNvSpPr/>
            <p:nvPr/>
          </p:nvSpPr>
          <p:spPr>
            <a:xfrm>
              <a:off x="0" y="0"/>
              <a:ext cx="922973" cy="265132"/>
            </a:xfrm>
            <a:custGeom>
              <a:avLst/>
              <a:gdLst/>
              <a:ahLst/>
              <a:cxnLst/>
              <a:rect l="l" t="t" r="r" b="b"/>
              <a:pathLst>
                <a:path w="922973" h="265132">
                  <a:moveTo>
                    <a:pt x="0" y="0"/>
                  </a:moveTo>
                  <a:lnTo>
                    <a:pt x="922973" y="0"/>
                  </a:lnTo>
                  <a:lnTo>
                    <a:pt x="922973" y="265132"/>
                  </a:lnTo>
                  <a:lnTo>
                    <a:pt x="0" y="265132"/>
                  </a:lnTo>
                  <a:close/>
                </a:path>
              </a:pathLst>
            </a:custGeom>
            <a:solidFill>
              <a:srgbClr val="145DA0"/>
            </a:solidFill>
            <a:ln cap="sq">
              <a:noFill/>
              <a:prstDash val="solid"/>
              <a:miter/>
            </a:ln>
          </p:spPr>
          <p:txBody>
            <a:bodyPr/>
            <a:lstStyle/>
            <a:p>
              <a:endParaRPr lang="de-CH"/>
            </a:p>
          </p:txBody>
        </p:sp>
        <p:sp>
          <p:nvSpPr>
            <p:cNvPr id="9" name="TextBox 9"/>
            <p:cNvSpPr txBox="1"/>
            <p:nvPr/>
          </p:nvSpPr>
          <p:spPr>
            <a:xfrm>
              <a:off x="0" y="-38100"/>
              <a:ext cx="922973" cy="303232"/>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a:off x="4217201" y="6848044"/>
            <a:ext cx="3296071" cy="972264"/>
            <a:chOff x="0" y="-38100"/>
            <a:chExt cx="922973" cy="303232"/>
          </a:xfrm>
        </p:grpSpPr>
        <p:sp>
          <p:nvSpPr>
            <p:cNvPr id="12" name="Freeform 12"/>
            <p:cNvSpPr/>
            <p:nvPr/>
          </p:nvSpPr>
          <p:spPr>
            <a:xfrm>
              <a:off x="0" y="0"/>
              <a:ext cx="922973" cy="265132"/>
            </a:xfrm>
            <a:custGeom>
              <a:avLst/>
              <a:gdLst/>
              <a:ahLst/>
              <a:cxnLst/>
              <a:rect l="l" t="t" r="r" b="b"/>
              <a:pathLst>
                <a:path w="922973" h="265132">
                  <a:moveTo>
                    <a:pt x="0" y="0"/>
                  </a:moveTo>
                  <a:lnTo>
                    <a:pt x="922973" y="0"/>
                  </a:lnTo>
                  <a:lnTo>
                    <a:pt x="922973" y="265132"/>
                  </a:lnTo>
                  <a:lnTo>
                    <a:pt x="0" y="265132"/>
                  </a:lnTo>
                  <a:close/>
                </a:path>
              </a:pathLst>
            </a:custGeom>
            <a:solidFill>
              <a:srgbClr val="145DA0"/>
            </a:solidFill>
            <a:ln cap="sq">
              <a:noFill/>
              <a:prstDash val="solid"/>
              <a:miter/>
            </a:ln>
          </p:spPr>
          <p:txBody>
            <a:bodyPr/>
            <a:lstStyle/>
            <a:p>
              <a:endParaRPr lang="de-CH"/>
            </a:p>
          </p:txBody>
        </p:sp>
        <p:sp>
          <p:nvSpPr>
            <p:cNvPr id="13" name="TextBox 13"/>
            <p:cNvSpPr txBox="1"/>
            <p:nvPr/>
          </p:nvSpPr>
          <p:spPr>
            <a:xfrm>
              <a:off x="0" y="-38100"/>
              <a:ext cx="922973" cy="303232"/>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5" name="Group 15"/>
          <p:cNvGrpSpPr/>
          <p:nvPr/>
        </p:nvGrpSpPr>
        <p:grpSpPr>
          <a:xfrm>
            <a:off x="10952918" y="6834800"/>
            <a:ext cx="3296071" cy="972264"/>
            <a:chOff x="0" y="-38100"/>
            <a:chExt cx="922973" cy="303232"/>
          </a:xfrm>
        </p:grpSpPr>
        <p:sp>
          <p:nvSpPr>
            <p:cNvPr id="17" name="TextBox 17"/>
            <p:cNvSpPr txBox="1"/>
            <p:nvPr/>
          </p:nvSpPr>
          <p:spPr>
            <a:xfrm>
              <a:off x="0" y="-38100"/>
              <a:ext cx="922973" cy="303232"/>
            </a:xfrm>
            <a:prstGeom prst="rect">
              <a:avLst/>
            </a:prstGeom>
          </p:spPr>
          <p:txBody>
            <a:bodyPr lIns="50800" tIns="50800" rIns="50800" bIns="50800" rtlCol="0" anchor="ctr"/>
            <a:lstStyle/>
            <a:p>
              <a:pPr marL="0" lvl="0" indent="0" algn="ctr">
                <a:lnSpc>
                  <a:spcPts val="2659"/>
                </a:lnSpc>
                <a:spcBef>
                  <a:spcPct val="0"/>
                </a:spcBef>
              </a:pPr>
              <a:endParaRPr/>
            </a:p>
          </p:txBody>
        </p:sp>
        <p:sp>
          <p:nvSpPr>
            <p:cNvPr id="16" name="Freeform 16"/>
            <p:cNvSpPr/>
            <p:nvPr/>
          </p:nvSpPr>
          <p:spPr>
            <a:xfrm>
              <a:off x="0" y="0"/>
              <a:ext cx="922973" cy="265132"/>
            </a:xfrm>
            <a:custGeom>
              <a:avLst/>
              <a:gdLst/>
              <a:ahLst/>
              <a:cxnLst/>
              <a:rect l="l" t="t" r="r" b="b"/>
              <a:pathLst>
                <a:path w="922973" h="265132">
                  <a:moveTo>
                    <a:pt x="0" y="0"/>
                  </a:moveTo>
                  <a:lnTo>
                    <a:pt x="922973" y="0"/>
                  </a:lnTo>
                  <a:lnTo>
                    <a:pt x="922973" y="265132"/>
                  </a:lnTo>
                  <a:lnTo>
                    <a:pt x="0" y="265132"/>
                  </a:lnTo>
                  <a:close/>
                </a:path>
              </a:pathLst>
            </a:custGeom>
            <a:solidFill>
              <a:srgbClr val="145DA0"/>
            </a:solidFill>
            <a:ln cap="sq">
              <a:noFill/>
              <a:prstDash val="solid"/>
              <a:miter/>
            </a:ln>
          </p:spPr>
          <p:txBody>
            <a:bodyPr/>
            <a:lstStyle/>
            <a:p>
              <a:endParaRPr lang="de-CH"/>
            </a:p>
          </p:txBody>
        </p:sp>
      </p:grpSp>
      <p:sp>
        <p:nvSpPr>
          <p:cNvPr id="24" name="TextBox 24"/>
          <p:cNvSpPr txBox="1"/>
          <p:nvPr/>
        </p:nvSpPr>
        <p:spPr>
          <a:xfrm>
            <a:off x="890191" y="7333651"/>
            <a:ext cx="2641447" cy="283516"/>
          </a:xfrm>
          <a:prstGeom prst="rect">
            <a:avLst/>
          </a:prstGeom>
        </p:spPr>
        <p:txBody>
          <a:bodyPr lIns="0" tIns="0" rIns="0" bIns="0" rtlCol="0" anchor="t">
            <a:spAutoFit/>
          </a:bodyPr>
          <a:lstStyle/>
          <a:p>
            <a:pPr algn="ctr">
              <a:lnSpc>
                <a:spcPts val="2223"/>
              </a:lnSpc>
            </a:pPr>
            <a:r>
              <a:rPr lang="en-US" sz="1587" spc="-31">
                <a:solidFill>
                  <a:srgbClr val="FDFDFD"/>
                </a:solidFill>
                <a:latin typeface="Poppins"/>
                <a:ea typeface="Poppins"/>
                <a:cs typeface="Poppins"/>
                <a:sym typeface="Poppins"/>
              </a:rPr>
              <a:t>CEO &amp; Founder</a:t>
            </a:r>
          </a:p>
        </p:txBody>
      </p:sp>
      <p:sp>
        <p:nvSpPr>
          <p:cNvPr id="25" name="TextBox 25"/>
          <p:cNvSpPr txBox="1"/>
          <p:nvPr/>
        </p:nvSpPr>
        <p:spPr>
          <a:xfrm>
            <a:off x="7610745" y="6966486"/>
            <a:ext cx="3216921" cy="353879"/>
          </a:xfrm>
          <a:prstGeom prst="rect">
            <a:avLst/>
          </a:prstGeom>
        </p:spPr>
        <p:txBody>
          <a:bodyPr wrap="square" lIns="0" tIns="0" rIns="0" bIns="0" rtlCol="0" anchor="t">
            <a:spAutoFit/>
          </a:bodyPr>
          <a:lstStyle/>
          <a:p>
            <a:pPr algn="ctr">
              <a:lnSpc>
                <a:spcPts val="2923"/>
              </a:lnSpc>
            </a:pPr>
            <a:r>
              <a:rPr lang="en-US" sz="2087" b="1" spc="39">
                <a:solidFill>
                  <a:srgbClr val="FDFDFD"/>
                </a:solidFill>
                <a:latin typeface="Poppins Bold"/>
                <a:ea typeface="Poppins Bold"/>
                <a:cs typeface="Poppins Bold"/>
                <a:sym typeface="Poppins Bold"/>
              </a:rPr>
              <a:t>Samantha </a:t>
            </a:r>
            <a:r>
              <a:rPr lang="en-US" sz="2087" b="1" spc="39" err="1">
                <a:solidFill>
                  <a:srgbClr val="FDFDFD"/>
                </a:solidFill>
                <a:latin typeface="Poppins Bold"/>
                <a:ea typeface="Poppins Bold"/>
                <a:cs typeface="Poppins Bold"/>
                <a:sym typeface="Poppins Bold"/>
              </a:rPr>
              <a:t>Gabathuler</a:t>
            </a:r>
            <a:endParaRPr lang="en-US" sz="2087" b="1" spc="39">
              <a:solidFill>
                <a:srgbClr val="FDFDFD"/>
              </a:solidFill>
              <a:latin typeface="Poppins Bold"/>
              <a:ea typeface="Poppins Bold"/>
              <a:cs typeface="Poppins Bold"/>
              <a:sym typeface="Poppins Bold"/>
            </a:endParaRPr>
          </a:p>
        </p:txBody>
      </p:sp>
      <p:sp>
        <p:nvSpPr>
          <p:cNvPr id="26" name="TextBox 26"/>
          <p:cNvSpPr txBox="1"/>
          <p:nvPr/>
        </p:nvSpPr>
        <p:spPr>
          <a:xfrm>
            <a:off x="7940285" y="7379970"/>
            <a:ext cx="2641447" cy="268600"/>
          </a:xfrm>
          <a:prstGeom prst="rect">
            <a:avLst/>
          </a:prstGeom>
        </p:spPr>
        <p:txBody>
          <a:bodyPr lIns="0" tIns="0" rIns="0" bIns="0" rtlCol="0" anchor="t">
            <a:spAutoFit/>
          </a:bodyPr>
          <a:lstStyle/>
          <a:p>
            <a:pPr algn="ctr">
              <a:lnSpc>
                <a:spcPts val="2223"/>
              </a:lnSpc>
            </a:pPr>
            <a:r>
              <a:rPr lang="en-US" sz="1587" spc="-31" err="1">
                <a:solidFill>
                  <a:srgbClr val="FDFDFD"/>
                </a:solidFill>
                <a:latin typeface="Poppins"/>
                <a:ea typeface="Poppins"/>
                <a:cs typeface="Poppins"/>
                <a:sym typeface="Poppins"/>
              </a:rPr>
              <a:t>Prodoct</a:t>
            </a:r>
            <a:r>
              <a:rPr lang="en-US" sz="1587" spc="-31">
                <a:solidFill>
                  <a:srgbClr val="FDFDFD"/>
                </a:solidFill>
                <a:latin typeface="Poppins"/>
                <a:ea typeface="Poppins"/>
                <a:cs typeface="Poppins"/>
                <a:sym typeface="Poppins"/>
              </a:rPr>
              <a:t> Owner</a:t>
            </a:r>
          </a:p>
        </p:txBody>
      </p:sp>
      <p:sp>
        <p:nvSpPr>
          <p:cNvPr id="27" name="TextBox 27"/>
          <p:cNvSpPr txBox="1"/>
          <p:nvPr/>
        </p:nvSpPr>
        <p:spPr>
          <a:xfrm>
            <a:off x="4544512" y="7013875"/>
            <a:ext cx="2641447" cy="353879"/>
          </a:xfrm>
          <a:prstGeom prst="rect">
            <a:avLst/>
          </a:prstGeom>
        </p:spPr>
        <p:txBody>
          <a:bodyPr lIns="0" tIns="0" rIns="0" bIns="0" rtlCol="0" anchor="t">
            <a:spAutoFit/>
          </a:bodyPr>
          <a:lstStyle/>
          <a:p>
            <a:pPr algn="ctr">
              <a:lnSpc>
                <a:spcPts val="2923"/>
              </a:lnSpc>
            </a:pPr>
            <a:r>
              <a:rPr lang="en-US" sz="2087" b="1" spc="39">
                <a:solidFill>
                  <a:srgbClr val="FDFDFD"/>
                </a:solidFill>
                <a:latin typeface="Poppins Bold"/>
                <a:ea typeface="Poppins Bold"/>
                <a:cs typeface="Poppins Bold"/>
                <a:sym typeface="Poppins Bold"/>
              </a:rPr>
              <a:t>Sharon Hagmann</a:t>
            </a:r>
          </a:p>
        </p:txBody>
      </p:sp>
      <p:sp>
        <p:nvSpPr>
          <p:cNvPr id="28" name="TextBox 28"/>
          <p:cNvSpPr txBox="1"/>
          <p:nvPr/>
        </p:nvSpPr>
        <p:spPr>
          <a:xfrm>
            <a:off x="4506653" y="7403783"/>
            <a:ext cx="2641447" cy="268600"/>
          </a:xfrm>
          <a:prstGeom prst="rect">
            <a:avLst/>
          </a:prstGeom>
        </p:spPr>
        <p:txBody>
          <a:bodyPr lIns="0" tIns="0" rIns="0" bIns="0" rtlCol="0" anchor="t">
            <a:spAutoFit/>
          </a:bodyPr>
          <a:lstStyle/>
          <a:p>
            <a:pPr algn="ctr">
              <a:lnSpc>
                <a:spcPts val="2223"/>
              </a:lnSpc>
            </a:pPr>
            <a:r>
              <a:rPr lang="en-US" sz="1587" spc="-31">
                <a:solidFill>
                  <a:srgbClr val="FDFDFD"/>
                </a:solidFill>
                <a:latin typeface="Poppins"/>
                <a:ea typeface="Poppins"/>
                <a:cs typeface="Poppins"/>
                <a:sym typeface="Poppins"/>
              </a:rPr>
              <a:t>Scrum Master</a:t>
            </a:r>
          </a:p>
        </p:txBody>
      </p:sp>
      <p:sp>
        <p:nvSpPr>
          <p:cNvPr id="29" name="TextBox 29"/>
          <p:cNvSpPr txBox="1"/>
          <p:nvPr/>
        </p:nvSpPr>
        <p:spPr>
          <a:xfrm>
            <a:off x="11280231" y="6962323"/>
            <a:ext cx="2641447" cy="353879"/>
          </a:xfrm>
          <a:prstGeom prst="rect">
            <a:avLst/>
          </a:prstGeom>
        </p:spPr>
        <p:txBody>
          <a:bodyPr lIns="0" tIns="0" rIns="0" bIns="0" rtlCol="0" anchor="t">
            <a:spAutoFit/>
          </a:bodyPr>
          <a:lstStyle/>
          <a:p>
            <a:pPr algn="ctr">
              <a:lnSpc>
                <a:spcPts val="2923"/>
              </a:lnSpc>
            </a:pPr>
            <a:r>
              <a:rPr lang="en-US" sz="2087" b="1" spc="39">
                <a:solidFill>
                  <a:srgbClr val="FDFDFD"/>
                </a:solidFill>
                <a:latin typeface="Poppins Bold"/>
                <a:ea typeface="Poppins Bold"/>
                <a:cs typeface="Poppins Bold"/>
                <a:sym typeface="Poppins Bold"/>
              </a:rPr>
              <a:t>Dorian Kohler</a:t>
            </a:r>
          </a:p>
        </p:txBody>
      </p:sp>
      <p:sp>
        <p:nvSpPr>
          <p:cNvPr id="30" name="TextBox 30"/>
          <p:cNvSpPr txBox="1"/>
          <p:nvPr/>
        </p:nvSpPr>
        <p:spPr>
          <a:xfrm>
            <a:off x="11280231" y="7333651"/>
            <a:ext cx="2641447" cy="268600"/>
          </a:xfrm>
          <a:prstGeom prst="rect">
            <a:avLst/>
          </a:prstGeom>
        </p:spPr>
        <p:txBody>
          <a:bodyPr lIns="0" tIns="0" rIns="0" bIns="0" rtlCol="0" anchor="t">
            <a:spAutoFit/>
          </a:bodyPr>
          <a:lstStyle/>
          <a:p>
            <a:pPr algn="ctr">
              <a:lnSpc>
                <a:spcPts val="2223"/>
              </a:lnSpc>
            </a:pPr>
            <a:r>
              <a:rPr lang="en-US" sz="1587" spc="-31">
                <a:solidFill>
                  <a:srgbClr val="FDFDFD"/>
                </a:solidFill>
                <a:latin typeface="Poppins"/>
                <a:ea typeface="Poppins"/>
                <a:cs typeface="Poppins"/>
                <a:sym typeface="Poppins"/>
              </a:rPr>
              <a:t>Tech Master</a:t>
            </a:r>
          </a:p>
        </p:txBody>
      </p:sp>
      <p:sp>
        <p:nvSpPr>
          <p:cNvPr id="31" name="TextBox 31"/>
          <p:cNvSpPr txBox="1"/>
          <p:nvPr/>
        </p:nvSpPr>
        <p:spPr>
          <a:xfrm>
            <a:off x="14754134" y="6962323"/>
            <a:ext cx="2641447" cy="375591"/>
          </a:xfrm>
          <a:prstGeom prst="rect">
            <a:avLst/>
          </a:prstGeom>
        </p:spPr>
        <p:txBody>
          <a:bodyPr lIns="0" tIns="0" rIns="0" bIns="0" rtlCol="0" anchor="t">
            <a:spAutoFit/>
          </a:bodyPr>
          <a:lstStyle/>
          <a:p>
            <a:pPr algn="ctr">
              <a:lnSpc>
                <a:spcPts val="2923"/>
              </a:lnSpc>
            </a:pPr>
            <a:r>
              <a:rPr lang="en-US" sz="2087" b="1" spc="39">
                <a:solidFill>
                  <a:srgbClr val="FDFDFD"/>
                </a:solidFill>
                <a:latin typeface="Poppins Bold"/>
                <a:ea typeface="Poppins Bold"/>
                <a:cs typeface="Poppins Bold"/>
                <a:sym typeface="Poppins Bold"/>
              </a:rPr>
              <a:t>Olivia Wilson</a:t>
            </a:r>
          </a:p>
        </p:txBody>
      </p:sp>
      <p:sp>
        <p:nvSpPr>
          <p:cNvPr id="32" name="TextBox 32"/>
          <p:cNvSpPr txBox="1"/>
          <p:nvPr/>
        </p:nvSpPr>
        <p:spPr>
          <a:xfrm>
            <a:off x="14754134" y="7333651"/>
            <a:ext cx="2641447" cy="283516"/>
          </a:xfrm>
          <a:prstGeom prst="rect">
            <a:avLst/>
          </a:prstGeom>
        </p:spPr>
        <p:txBody>
          <a:bodyPr lIns="0" tIns="0" rIns="0" bIns="0" rtlCol="0" anchor="t">
            <a:spAutoFit/>
          </a:bodyPr>
          <a:lstStyle/>
          <a:p>
            <a:pPr algn="ctr">
              <a:lnSpc>
                <a:spcPts val="2223"/>
              </a:lnSpc>
            </a:pPr>
            <a:r>
              <a:rPr lang="en-US" sz="1587" spc="-31">
                <a:solidFill>
                  <a:srgbClr val="FDFDFD"/>
                </a:solidFill>
                <a:latin typeface="Poppins"/>
                <a:ea typeface="Poppins"/>
                <a:cs typeface="Poppins"/>
                <a:sym typeface="Poppins"/>
              </a:rPr>
              <a:t>Marketing Head</a:t>
            </a:r>
          </a:p>
        </p:txBody>
      </p:sp>
      <p:grpSp>
        <p:nvGrpSpPr>
          <p:cNvPr id="33" name="Group 33"/>
          <p:cNvGrpSpPr/>
          <p:nvPr/>
        </p:nvGrpSpPr>
        <p:grpSpPr>
          <a:xfrm>
            <a:off x="-1649486" y="9218234"/>
            <a:ext cx="21820987" cy="1082886"/>
            <a:chOff x="0" y="-38100"/>
            <a:chExt cx="6110362" cy="303232"/>
          </a:xfrm>
        </p:grpSpPr>
        <p:sp>
          <p:nvSpPr>
            <p:cNvPr id="34" name="Freeform 34"/>
            <p:cNvSpPr/>
            <p:nvPr/>
          </p:nvSpPr>
          <p:spPr>
            <a:xfrm>
              <a:off x="0" y="0"/>
              <a:ext cx="6110362" cy="265132"/>
            </a:xfrm>
            <a:custGeom>
              <a:avLst/>
              <a:gdLst/>
              <a:ahLst/>
              <a:cxnLst/>
              <a:rect l="l" t="t" r="r" b="b"/>
              <a:pathLst>
                <a:path w="6110362" h="265132">
                  <a:moveTo>
                    <a:pt x="0" y="0"/>
                  </a:moveTo>
                  <a:lnTo>
                    <a:pt x="6110362" y="0"/>
                  </a:lnTo>
                  <a:lnTo>
                    <a:pt x="6110362" y="265132"/>
                  </a:lnTo>
                  <a:lnTo>
                    <a:pt x="0" y="265132"/>
                  </a:lnTo>
                  <a:close/>
                </a:path>
              </a:pathLst>
            </a:custGeom>
            <a:solidFill>
              <a:srgbClr val="145DA0"/>
            </a:solidFill>
            <a:ln cap="sq">
              <a:noFill/>
              <a:prstDash val="solid"/>
              <a:miter/>
            </a:ln>
          </p:spPr>
          <p:txBody>
            <a:bodyPr/>
            <a:lstStyle/>
            <a:p>
              <a:endParaRPr lang="de-CH"/>
            </a:p>
          </p:txBody>
        </p:sp>
        <p:sp>
          <p:nvSpPr>
            <p:cNvPr id="35" name="TextBox 35"/>
            <p:cNvSpPr txBox="1"/>
            <p:nvPr/>
          </p:nvSpPr>
          <p:spPr>
            <a:xfrm>
              <a:off x="0" y="-38100"/>
              <a:ext cx="6110362" cy="303232"/>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36" name="Group 36"/>
          <p:cNvGrpSpPr/>
          <p:nvPr/>
        </p:nvGrpSpPr>
        <p:grpSpPr>
          <a:xfrm>
            <a:off x="-1766494" y="-816076"/>
            <a:ext cx="21820987" cy="1762900"/>
            <a:chOff x="0" y="0"/>
            <a:chExt cx="6110362" cy="493651"/>
          </a:xfrm>
        </p:grpSpPr>
        <p:sp>
          <p:nvSpPr>
            <p:cNvPr id="37" name="Freeform 37"/>
            <p:cNvSpPr/>
            <p:nvPr/>
          </p:nvSpPr>
          <p:spPr>
            <a:xfrm>
              <a:off x="0" y="0"/>
              <a:ext cx="6110362" cy="493651"/>
            </a:xfrm>
            <a:custGeom>
              <a:avLst/>
              <a:gdLst/>
              <a:ahLst/>
              <a:cxnLst/>
              <a:rect l="l" t="t" r="r" b="b"/>
              <a:pathLst>
                <a:path w="6110362" h="493651">
                  <a:moveTo>
                    <a:pt x="0" y="0"/>
                  </a:moveTo>
                  <a:lnTo>
                    <a:pt x="6110362" y="0"/>
                  </a:lnTo>
                  <a:lnTo>
                    <a:pt x="6110362" y="493651"/>
                  </a:lnTo>
                  <a:lnTo>
                    <a:pt x="0" y="493651"/>
                  </a:lnTo>
                  <a:close/>
                </a:path>
              </a:pathLst>
            </a:custGeom>
            <a:solidFill>
              <a:srgbClr val="145DA0"/>
            </a:solidFill>
            <a:ln cap="sq">
              <a:noFill/>
              <a:prstDash val="solid"/>
              <a:miter/>
            </a:ln>
          </p:spPr>
          <p:txBody>
            <a:bodyPr/>
            <a:lstStyle/>
            <a:p>
              <a:endParaRPr lang="de-CH"/>
            </a:p>
          </p:txBody>
        </p:sp>
        <p:sp>
          <p:nvSpPr>
            <p:cNvPr id="38" name="TextBox 38"/>
            <p:cNvSpPr txBox="1"/>
            <p:nvPr/>
          </p:nvSpPr>
          <p:spPr>
            <a:xfrm>
              <a:off x="0" y="-38100"/>
              <a:ext cx="6110362" cy="531751"/>
            </a:xfrm>
            <a:prstGeom prst="rect">
              <a:avLst/>
            </a:prstGeom>
          </p:spPr>
          <p:txBody>
            <a:bodyPr lIns="50800" tIns="50800" rIns="50800" bIns="50800" rtlCol="0" anchor="ctr"/>
            <a:lstStyle/>
            <a:p>
              <a:pPr marL="0" lvl="0" indent="0" algn="ctr">
                <a:lnSpc>
                  <a:spcPts val="2659"/>
                </a:lnSpc>
                <a:spcBef>
                  <a:spcPct val="0"/>
                </a:spcBef>
              </a:pPr>
              <a:endParaRPr/>
            </a:p>
          </p:txBody>
        </p:sp>
      </p:grpSp>
      <p:pic>
        <p:nvPicPr>
          <p:cNvPr id="40" name="Picture 39" descr="A child with red hair and a black shirt&#10;&#10;Description automatically generated">
            <a:extLst>
              <a:ext uri="{FF2B5EF4-FFF2-40B4-BE49-F238E27FC236}">
                <a16:creationId xmlns:a16="http://schemas.microsoft.com/office/drawing/2014/main" id="{2873C912-A1A9-AD05-694E-0232268C16B8}"/>
              </a:ext>
            </a:extLst>
          </p:cNvPr>
          <p:cNvPicPr>
            <a:picLocks noChangeAspect="1"/>
          </p:cNvPicPr>
          <p:nvPr/>
        </p:nvPicPr>
        <p:blipFill>
          <a:blip r:embed="rId2" cstate="print">
            <a:extLst>
              <a:ext uri="{28A0092B-C50C-407E-A947-70E740481C1C}">
                <a14:useLocalDpi xmlns:a14="http://schemas.microsoft.com/office/drawing/2010/main" val="0"/>
              </a:ext>
            </a:extLst>
          </a:blip>
          <a:srcRect l="11452" t="12029" r="12" b="26601"/>
          <a:stretch/>
        </p:blipFill>
        <p:spPr>
          <a:xfrm>
            <a:off x="4217201" y="3536986"/>
            <a:ext cx="3296071" cy="3453076"/>
          </a:xfrm>
          <a:prstGeom prst="rect">
            <a:avLst/>
          </a:prstGeom>
        </p:spPr>
      </p:pic>
      <p:pic>
        <p:nvPicPr>
          <p:cNvPr id="2" name="Grafik 1">
            <a:extLst>
              <a:ext uri="{FF2B5EF4-FFF2-40B4-BE49-F238E27FC236}">
                <a16:creationId xmlns:a16="http://schemas.microsoft.com/office/drawing/2014/main" id="{8540262D-64ED-BD13-DD4A-A5BD9EE6E773}"/>
              </a:ext>
            </a:extLst>
          </p:cNvPr>
          <p:cNvPicPr>
            <a:picLocks noChangeAspect="1"/>
          </p:cNvPicPr>
          <p:nvPr/>
        </p:nvPicPr>
        <p:blipFill>
          <a:blip r:embed="rId3"/>
          <a:srcRect l="25346" t="5434" r="11498" b="1631"/>
          <a:stretch/>
        </p:blipFill>
        <p:spPr>
          <a:xfrm>
            <a:off x="10952916" y="3536986"/>
            <a:ext cx="3263503" cy="3453076"/>
          </a:xfrm>
          <a:prstGeom prst="rect">
            <a:avLst/>
          </a:prstGeom>
        </p:spPr>
      </p:pic>
      <p:pic>
        <p:nvPicPr>
          <p:cNvPr id="41" name="Grafik 40" descr="Ein Bild, das Im Haus, Wand, Person, Kleidung enthält.&#10;&#10;Automatisch generierte Beschreibung">
            <a:extLst>
              <a:ext uri="{FF2B5EF4-FFF2-40B4-BE49-F238E27FC236}">
                <a16:creationId xmlns:a16="http://schemas.microsoft.com/office/drawing/2014/main" id="{9B91DA9C-0947-3206-D958-9E6CC7036CDD}"/>
              </a:ext>
            </a:extLst>
          </p:cNvPr>
          <p:cNvPicPr>
            <a:picLocks noChangeAspect="1"/>
          </p:cNvPicPr>
          <p:nvPr/>
        </p:nvPicPr>
        <p:blipFill>
          <a:blip r:embed="rId4" cstate="print">
            <a:extLst>
              <a:ext uri="{28A0092B-C50C-407E-A947-70E740481C1C}">
                <a14:useLocalDpi xmlns:a14="http://schemas.microsoft.com/office/drawing/2010/main" val="0"/>
              </a:ext>
            </a:extLst>
          </a:blip>
          <a:srcRect l="19686" t="19684" r="7190" b="24511"/>
          <a:stretch/>
        </p:blipFill>
        <p:spPr>
          <a:xfrm>
            <a:off x="7571169" y="3539068"/>
            <a:ext cx="3296071" cy="34274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3266830" y="0"/>
            <a:ext cx="5021170" cy="10287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txBody>
            <a:bodyPr/>
            <a:lstStyle/>
            <a:p>
              <a:endParaRPr lang="de-CH"/>
            </a:p>
          </p:txBody>
        </p:sp>
        <p:sp>
          <p:nvSpPr>
            <p:cNvPr id="4" name="TextBox 4"/>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861271" y="1089715"/>
            <a:ext cx="7922504" cy="771523"/>
          </a:xfrm>
          <a:prstGeom prst="rect">
            <a:avLst/>
          </a:prstGeom>
        </p:spPr>
        <p:txBody>
          <a:bodyPr lIns="0" tIns="0" rIns="0" bIns="0" rtlCol="0" anchor="t">
            <a:spAutoFit/>
          </a:bodyPr>
          <a:lstStyle/>
          <a:p>
            <a:pPr>
              <a:lnSpc>
                <a:spcPts val="6300"/>
              </a:lnSpc>
              <a:spcBef>
                <a:spcPct val="0"/>
              </a:spcBef>
            </a:pPr>
            <a:r>
              <a:rPr lang="en-US" sz="4500" b="1" u="none" strike="noStrike" err="1">
                <a:solidFill>
                  <a:srgbClr val="051D40"/>
                </a:solidFill>
                <a:latin typeface="Open Sans Extra Bold"/>
                <a:ea typeface="Open Sans Extra Bold"/>
                <a:cs typeface="Open Sans Extra Bold"/>
                <a:sym typeface="Open Sans Extra Bold"/>
              </a:rPr>
              <a:t>Vorherige</a:t>
            </a:r>
            <a:r>
              <a:rPr lang="en-US" sz="4500" b="1" u="none" strike="noStrike">
                <a:solidFill>
                  <a:srgbClr val="051D40"/>
                </a:solidFill>
                <a:latin typeface="Open Sans Extra Bold"/>
                <a:ea typeface="Open Sans Extra Bold"/>
                <a:cs typeface="Open Sans Extra Bold"/>
                <a:sym typeface="Open Sans Extra Bold"/>
              </a:rPr>
              <a:t> </a:t>
            </a:r>
            <a:r>
              <a:rPr lang="en-US" sz="4500" b="1" u="none" strike="noStrike" err="1">
                <a:solidFill>
                  <a:srgbClr val="051D40"/>
                </a:solidFill>
                <a:latin typeface="Open Sans Extra Bold"/>
                <a:ea typeface="Open Sans Extra Bold"/>
                <a:cs typeface="Open Sans Extra Bold"/>
                <a:sym typeface="Open Sans Extra Bold"/>
              </a:rPr>
              <a:t>Probleme</a:t>
            </a:r>
            <a:endParaRPr lang="en-US" sz="4500" b="1" u="none" strike="noStrike">
              <a:solidFill>
                <a:srgbClr val="051D40"/>
              </a:solidFill>
              <a:latin typeface="Open Sans Extra Bold"/>
              <a:ea typeface="Open Sans Extra Bold"/>
              <a:cs typeface="Open Sans Extra Bold"/>
              <a:sym typeface="Open Sans Extra Bold"/>
            </a:endParaRPr>
          </a:p>
        </p:txBody>
      </p:sp>
      <p:grpSp>
        <p:nvGrpSpPr>
          <p:cNvPr id="6" name="Group 6"/>
          <p:cNvGrpSpPr/>
          <p:nvPr/>
        </p:nvGrpSpPr>
        <p:grpSpPr>
          <a:xfrm>
            <a:off x="-1595820" y="-1782102"/>
            <a:ext cx="3564204" cy="356420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txBody>
            <a:bodyPr/>
            <a:lstStyle/>
            <a:p>
              <a:endParaRPr lang="de-CH"/>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4700679" y="7074186"/>
            <a:ext cx="5946973" cy="594697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1147742" y="8064518"/>
            <a:ext cx="103169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txBody>
          <a:bodyPr/>
          <a:lstStyle/>
          <a:p>
            <a:endParaRPr lang="de-CH"/>
          </a:p>
        </p:txBody>
      </p:sp>
      <p:grpSp>
        <p:nvGrpSpPr>
          <p:cNvPr id="16" name="Group 16"/>
          <p:cNvGrpSpPr/>
          <p:nvPr/>
        </p:nvGrpSpPr>
        <p:grpSpPr>
          <a:xfrm>
            <a:off x="1823188" y="3195996"/>
            <a:ext cx="9571130" cy="5214952"/>
            <a:chOff x="-11981" y="-38100"/>
            <a:chExt cx="3011081" cy="906900"/>
          </a:xfrm>
        </p:grpSpPr>
        <p:sp>
          <p:nvSpPr>
            <p:cNvPr id="17" name="Freeform 17"/>
            <p:cNvSpPr/>
            <p:nvPr/>
          </p:nvSpPr>
          <p:spPr>
            <a:xfrm>
              <a:off x="-11981" y="33809"/>
              <a:ext cx="2999100" cy="776882"/>
            </a:xfrm>
            <a:custGeom>
              <a:avLst/>
              <a:gdLst/>
              <a:ahLst/>
              <a:cxnLst/>
              <a:rect l="l" t="t" r="r" b="b"/>
              <a:pathLst>
                <a:path w="2999100" h="868800">
                  <a:moveTo>
                    <a:pt x="9518" y="0"/>
                  </a:moveTo>
                  <a:lnTo>
                    <a:pt x="2989581" y="0"/>
                  </a:lnTo>
                  <a:cubicBezTo>
                    <a:pt x="2992106" y="0"/>
                    <a:pt x="2994527" y="1003"/>
                    <a:pt x="2996312" y="2788"/>
                  </a:cubicBezTo>
                  <a:cubicBezTo>
                    <a:pt x="2998097" y="4573"/>
                    <a:pt x="2999100" y="6994"/>
                    <a:pt x="2999100" y="9518"/>
                  </a:cubicBezTo>
                  <a:lnTo>
                    <a:pt x="2999100" y="859282"/>
                  </a:lnTo>
                  <a:cubicBezTo>
                    <a:pt x="2999100" y="861806"/>
                    <a:pt x="2998097" y="864227"/>
                    <a:pt x="2996312" y="866012"/>
                  </a:cubicBezTo>
                  <a:cubicBezTo>
                    <a:pt x="2994527" y="867797"/>
                    <a:pt x="2992106" y="868800"/>
                    <a:pt x="2989581" y="868800"/>
                  </a:cubicBezTo>
                  <a:lnTo>
                    <a:pt x="9518" y="868800"/>
                  </a:lnTo>
                  <a:cubicBezTo>
                    <a:pt x="4261" y="868800"/>
                    <a:pt x="0" y="864538"/>
                    <a:pt x="0" y="859282"/>
                  </a:cubicBezTo>
                  <a:lnTo>
                    <a:pt x="0" y="9518"/>
                  </a:lnTo>
                  <a:cubicBezTo>
                    <a:pt x="0" y="6994"/>
                    <a:pt x="1003" y="4573"/>
                    <a:pt x="2788" y="2788"/>
                  </a:cubicBezTo>
                  <a:cubicBezTo>
                    <a:pt x="4573" y="1003"/>
                    <a:pt x="6994" y="0"/>
                    <a:pt x="9518" y="0"/>
                  </a:cubicBezTo>
                  <a:close/>
                </a:path>
              </a:pathLst>
            </a:custGeom>
            <a:solidFill>
              <a:srgbClr val="00569E"/>
            </a:solidFill>
            <a:ln>
              <a:solidFill>
                <a:schemeClr val="bg1"/>
              </a:solidFill>
            </a:ln>
          </p:spPr>
          <p:txBody>
            <a:bodyPr/>
            <a:lstStyle/>
            <a:p>
              <a:endParaRPr lang="de-CH"/>
            </a:p>
          </p:txBody>
        </p:sp>
        <p:sp>
          <p:nvSpPr>
            <p:cNvPr id="18" name="TextBox 18"/>
            <p:cNvSpPr txBox="1"/>
            <p:nvPr/>
          </p:nvSpPr>
          <p:spPr>
            <a:xfrm>
              <a:off x="0" y="-38100"/>
              <a:ext cx="2999100" cy="906900"/>
            </a:xfrm>
            <a:prstGeom prst="rect">
              <a:avLst/>
            </a:prstGeom>
            <a:ln>
              <a:solidFill>
                <a:schemeClr val="bg1"/>
              </a:solidFill>
            </a:ln>
          </p:spPr>
          <p:txBody>
            <a:bodyPr lIns="50800" tIns="50800" rIns="50800" bIns="50800" rtlCol="0" anchor="ctr"/>
            <a:lstStyle/>
            <a:p>
              <a:pPr algn="ctr">
                <a:lnSpc>
                  <a:spcPts val="2659"/>
                </a:lnSpc>
              </a:pPr>
              <a:endParaRPr/>
            </a:p>
          </p:txBody>
        </p:sp>
      </p:grpSp>
      <p:grpSp>
        <p:nvGrpSpPr>
          <p:cNvPr id="19" name="Group 19"/>
          <p:cNvGrpSpPr/>
          <p:nvPr/>
        </p:nvGrpSpPr>
        <p:grpSpPr>
          <a:xfrm>
            <a:off x="2389093" y="4999233"/>
            <a:ext cx="3623004" cy="1500956"/>
            <a:chOff x="-87481" y="-479789"/>
            <a:chExt cx="1013291" cy="317260"/>
          </a:xfrm>
        </p:grpSpPr>
        <p:sp>
          <p:nvSpPr>
            <p:cNvPr id="20" name="Freeform 20"/>
            <p:cNvSpPr/>
            <p:nvPr/>
          </p:nvSpPr>
          <p:spPr>
            <a:xfrm>
              <a:off x="-87481" y="-442497"/>
              <a:ext cx="1013291" cy="250585"/>
            </a:xfrm>
            <a:custGeom>
              <a:avLst/>
              <a:gdLst/>
              <a:ahLst/>
              <a:cxnLst/>
              <a:rect l="l" t="t" r="r" b="b"/>
              <a:pathLst>
                <a:path w="1013291" h="250585">
                  <a:moveTo>
                    <a:pt x="125293" y="0"/>
                  </a:moveTo>
                  <a:lnTo>
                    <a:pt x="887999" y="0"/>
                  </a:lnTo>
                  <a:cubicBezTo>
                    <a:pt x="921228" y="0"/>
                    <a:pt x="953097" y="13200"/>
                    <a:pt x="976594" y="36697"/>
                  </a:cubicBezTo>
                  <a:cubicBezTo>
                    <a:pt x="1000091" y="60194"/>
                    <a:pt x="1013291" y="92063"/>
                    <a:pt x="1013291" y="125293"/>
                  </a:cubicBezTo>
                  <a:lnTo>
                    <a:pt x="1013291" y="125293"/>
                  </a:lnTo>
                  <a:cubicBezTo>
                    <a:pt x="1013291" y="158522"/>
                    <a:pt x="1000091" y="190391"/>
                    <a:pt x="976594" y="213888"/>
                  </a:cubicBezTo>
                  <a:cubicBezTo>
                    <a:pt x="953097" y="237385"/>
                    <a:pt x="921228" y="250585"/>
                    <a:pt x="887999"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noFill/>
            <a:ln cap="rnd">
              <a:noFill/>
              <a:prstDash val="solid"/>
              <a:round/>
            </a:ln>
          </p:spPr>
          <p:txBody>
            <a:bodyPr/>
            <a:lstStyle/>
            <a:p>
              <a:endParaRPr lang="de-CH"/>
            </a:p>
          </p:txBody>
        </p:sp>
        <p:sp>
          <p:nvSpPr>
            <p:cNvPr id="21" name="TextBox 21"/>
            <p:cNvSpPr txBox="1"/>
            <p:nvPr/>
          </p:nvSpPr>
          <p:spPr>
            <a:xfrm>
              <a:off x="-87481" y="-479789"/>
              <a:ext cx="1013291" cy="317260"/>
            </a:xfrm>
            <a:prstGeom prst="rect">
              <a:avLst/>
            </a:prstGeom>
          </p:spPr>
          <p:txBody>
            <a:bodyPr lIns="0" tIns="0" rIns="0" bIns="0" rtlCol="0" anchor="ctr"/>
            <a:lstStyle/>
            <a:p>
              <a:pPr marL="0" lvl="0" indent="0" algn="ctr" rtl="0">
                <a:spcBef>
                  <a:spcPts val="0"/>
                </a:spcBef>
                <a:spcAft>
                  <a:spcPts val="0"/>
                </a:spcAft>
                <a:buNone/>
              </a:pPr>
              <a:r>
                <a:rPr lang="de-CH" sz="2800" b="1">
                  <a:solidFill>
                    <a:schemeClr val="bg1"/>
                  </a:solidFill>
                </a:rPr>
                <a:t>Fehlender Überblick</a:t>
              </a:r>
            </a:p>
          </p:txBody>
        </p:sp>
      </p:grpSp>
      <p:grpSp>
        <p:nvGrpSpPr>
          <p:cNvPr id="22" name="Group 22"/>
          <p:cNvGrpSpPr/>
          <p:nvPr/>
        </p:nvGrpSpPr>
        <p:grpSpPr>
          <a:xfrm>
            <a:off x="7332498" y="5022760"/>
            <a:ext cx="3623004" cy="1500956"/>
            <a:chOff x="0" y="-41145"/>
            <a:chExt cx="1013291" cy="317260"/>
          </a:xfrm>
        </p:grpSpPr>
        <p:sp>
          <p:nvSpPr>
            <p:cNvPr id="23" name="Freeform 23"/>
            <p:cNvSpPr/>
            <p:nvPr/>
          </p:nvSpPr>
          <p:spPr>
            <a:xfrm>
              <a:off x="0" y="0"/>
              <a:ext cx="1013291" cy="250585"/>
            </a:xfrm>
            <a:custGeom>
              <a:avLst/>
              <a:gdLst/>
              <a:ahLst/>
              <a:cxnLst/>
              <a:rect l="l" t="t" r="r" b="b"/>
              <a:pathLst>
                <a:path w="1013291" h="250585">
                  <a:moveTo>
                    <a:pt x="125293" y="0"/>
                  </a:moveTo>
                  <a:lnTo>
                    <a:pt x="887999" y="0"/>
                  </a:lnTo>
                  <a:cubicBezTo>
                    <a:pt x="921228" y="0"/>
                    <a:pt x="953097" y="13200"/>
                    <a:pt x="976594" y="36697"/>
                  </a:cubicBezTo>
                  <a:cubicBezTo>
                    <a:pt x="1000091" y="60194"/>
                    <a:pt x="1013291" y="92063"/>
                    <a:pt x="1013291" y="125293"/>
                  </a:cubicBezTo>
                  <a:lnTo>
                    <a:pt x="1013291" y="125293"/>
                  </a:lnTo>
                  <a:cubicBezTo>
                    <a:pt x="1013291" y="158522"/>
                    <a:pt x="1000091" y="190391"/>
                    <a:pt x="976594" y="213888"/>
                  </a:cubicBezTo>
                  <a:cubicBezTo>
                    <a:pt x="953097" y="237385"/>
                    <a:pt x="921228" y="250585"/>
                    <a:pt x="887999"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gs>
                <a:gs pos="100000">
                  <a:srgbClr val="00569E"/>
                </a:gs>
              </a:gsLst>
              <a:path path="circle">
                <a:fillToRect r="100000" b="100000"/>
              </a:path>
              <a:tileRect l="-100000" t="-100000"/>
            </a:gradFill>
            <a:ln cap="rnd">
              <a:noFill/>
              <a:prstDash val="solid"/>
              <a:round/>
            </a:ln>
          </p:spPr>
          <p:txBody>
            <a:bodyPr/>
            <a:lstStyle/>
            <a:p>
              <a:endParaRPr lang="de-CH"/>
            </a:p>
          </p:txBody>
        </p:sp>
        <p:sp>
          <p:nvSpPr>
            <p:cNvPr id="24" name="TextBox 24"/>
            <p:cNvSpPr txBox="1"/>
            <p:nvPr/>
          </p:nvSpPr>
          <p:spPr>
            <a:xfrm>
              <a:off x="0" y="-41145"/>
              <a:ext cx="1013291" cy="317260"/>
            </a:xfrm>
            <a:prstGeom prst="rect">
              <a:avLst/>
            </a:prstGeom>
          </p:spPr>
          <p:txBody>
            <a:bodyPr lIns="0" tIns="0" rIns="0" bIns="0" rtlCol="0" anchor="ctr"/>
            <a:lstStyle/>
            <a:p>
              <a:pPr marL="0" lvl="0" indent="0" algn="ctr" rtl="0">
                <a:spcBef>
                  <a:spcPts val="0"/>
                </a:spcBef>
                <a:spcAft>
                  <a:spcPts val="0"/>
                </a:spcAft>
                <a:buNone/>
              </a:pPr>
              <a:r>
                <a:rPr lang="de-CH" sz="2800" b="1">
                  <a:solidFill>
                    <a:schemeClr val="bg1"/>
                  </a:solidFill>
                </a:rPr>
                <a:t>Manueller Prozess</a:t>
              </a:r>
            </a:p>
          </p:txBody>
        </p:sp>
      </p:grpSp>
      <p:sp>
        <p:nvSpPr>
          <p:cNvPr id="28" name="TextBox 28"/>
          <p:cNvSpPr txBox="1"/>
          <p:nvPr/>
        </p:nvSpPr>
        <p:spPr>
          <a:xfrm>
            <a:off x="2461412" y="5071169"/>
            <a:ext cx="3478366" cy="307777"/>
          </a:xfrm>
          <a:prstGeom prst="rect">
            <a:avLst/>
          </a:prstGeom>
        </p:spPr>
        <p:txBody>
          <a:bodyPr wrap="square" lIns="0" tIns="0" rIns="0" bIns="0" rtlCol="0" anchor="t">
            <a:spAutoFit/>
          </a:bodyPr>
          <a:lstStyle/>
          <a:p>
            <a:pPr lvl="0" algn="ctr" rtl="0">
              <a:spcBef>
                <a:spcPts val="0"/>
              </a:spcBef>
              <a:spcAft>
                <a:spcPts val="0"/>
              </a:spcAft>
            </a:pPr>
            <a:endParaRPr lang="de-DE" sz="2000">
              <a:solidFill>
                <a:schemeClr val="bg1"/>
              </a:solidFill>
              <a:latin typeface="Poppins" panose="00000500000000000000" pitchFamily="2" charset="0"/>
              <a:cs typeface="Poppins" panose="00000500000000000000" pitchFamily="2" charset="0"/>
            </a:endParaRPr>
          </a:p>
        </p:txBody>
      </p:sp>
      <p:sp>
        <p:nvSpPr>
          <p:cNvPr id="27" name="Rectangle 26">
            <a:extLst>
              <a:ext uri="{FF2B5EF4-FFF2-40B4-BE49-F238E27FC236}">
                <a16:creationId xmlns:a16="http://schemas.microsoft.com/office/drawing/2014/main" id="{460F732F-443E-3864-9135-18EBCA197F56}"/>
              </a:ext>
            </a:extLst>
          </p:cNvPr>
          <p:cNvSpPr/>
          <p:nvPr/>
        </p:nvSpPr>
        <p:spPr>
          <a:xfrm>
            <a:off x="6553030" y="3574442"/>
            <a:ext cx="111446" cy="44673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740047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656283" y="-2445901"/>
            <a:ext cx="15178802" cy="1517880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txBody>
            <a:bodyPr/>
            <a:lstStyle/>
            <a:p>
              <a:endParaRPr lang="de-CH"/>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6007842" y="-1797460"/>
            <a:ext cx="13881919" cy="1388191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txBody>
            <a:bodyPr/>
            <a:lstStyle/>
            <a:p>
              <a:endParaRPr lang="de-CH"/>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3399437"/>
            <a:ext cx="6033363" cy="799078"/>
          </a:xfrm>
          <a:prstGeom prst="rect">
            <a:avLst/>
          </a:prstGeom>
        </p:spPr>
        <p:txBody>
          <a:bodyPr lIns="0" tIns="0" rIns="0" bIns="0" rtlCol="0" anchor="t">
            <a:spAutoFit/>
          </a:bodyPr>
          <a:lstStyle/>
          <a:p>
            <a:pPr marL="0" lvl="0" indent="0" algn="l">
              <a:lnSpc>
                <a:spcPts val="6553"/>
              </a:lnSpc>
              <a:spcBef>
                <a:spcPct val="0"/>
              </a:spcBef>
            </a:pPr>
            <a:r>
              <a:rPr lang="en-US" sz="4680" err="1">
                <a:solidFill>
                  <a:srgbClr val="FDFDFD"/>
                </a:solidFill>
                <a:latin typeface="Open Sans Extra Bold"/>
                <a:ea typeface="Open Sans Extra Bold"/>
                <a:cs typeface="Open Sans Extra Bold"/>
                <a:sym typeface="Open Sans Extra Bold"/>
              </a:rPr>
              <a:t>Planung</a:t>
            </a:r>
            <a:r>
              <a:rPr lang="en-US" sz="4680">
                <a:solidFill>
                  <a:srgbClr val="FDFDFD"/>
                </a:solidFill>
                <a:latin typeface="Open Sans Extra Bold"/>
                <a:ea typeface="Open Sans Extra Bold"/>
                <a:cs typeface="Open Sans Extra Bold"/>
                <a:sym typeface="Open Sans Extra Bold"/>
              </a:rPr>
              <a:t> &amp; Projekt</a:t>
            </a:r>
          </a:p>
        </p:txBody>
      </p:sp>
      <p:sp>
        <p:nvSpPr>
          <p:cNvPr id="10" name="Freeform 10"/>
          <p:cNvSpPr/>
          <p:nvPr/>
        </p:nvSpPr>
        <p:spPr>
          <a:xfrm>
            <a:off x="8618101" y="1767991"/>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de-CH"/>
          </a:p>
        </p:txBody>
      </p:sp>
      <p:sp>
        <p:nvSpPr>
          <p:cNvPr id="11" name="TextBox 11"/>
          <p:cNvSpPr txBox="1"/>
          <p:nvPr/>
        </p:nvSpPr>
        <p:spPr>
          <a:xfrm>
            <a:off x="10187415" y="2289346"/>
            <a:ext cx="5768345" cy="395365"/>
          </a:xfrm>
          <a:prstGeom prst="rect">
            <a:avLst/>
          </a:prstGeom>
        </p:spPr>
        <p:txBody>
          <a:bodyPr lIns="0" tIns="0" rIns="0" bIns="0" rtlCol="0" anchor="t">
            <a:spAutoFit/>
          </a:bodyPr>
          <a:lstStyle/>
          <a:p>
            <a:pPr algn="l">
              <a:lnSpc>
                <a:spcPts val="2495"/>
              </a:lnSpc>
            </a:pPr>
            <a:r>
              <a:rPr lang="en-US" sz="4680" err="1">
                <a:solidFill>
                  <a:schemeClr val="tx2"/>
                </a:solidFill>
                <a:latin typeface="Open Sans Extra Bold"/>
                <a:ea typeface="Open Sans Extra Bold"/>
                <a:cs typeface="Open Sans Extra Bold"/>
                <a:sym typeface="Poppins"/>
              </a:rPr>
              <a:t>Planung</a:t>
            </a:r>
            <a:r>
              <a:rPr lang="en-US" sz="4680">
                <a:solidFill>
                  <a:schemeClr val="tx2"/>
                </a:solidFill>
                <a:latin typeface="Open Sans Extra Bold"/>
                <a:ea typeface="Open Sans Extra Bold"/>
                <a:cs typeface="Open Sans Extra Bold"/>
                <a:sym typeface="Poppins"/>
              </a:rPr>
              <a:t> </a:t>
            </a:r>
          </a:p>
        </p:txBody>
      </p:sp>
      <p:sp>
        <p:nvSpPr>
          <p:cNvPr id="12" name="TextBox 12"/>
          <p:cNvSpPr txBox="1"/>
          <p:nvPr/>
        </p:nvSpPr>
        <p:spPr>
          <a:xfrm>
            <a:off x="8763159" y="20412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01</a:t>
            </a:r>
          </a:p>
        </p:txBody>
      </p:sp>
      <p:sp>
        <p:nvSpPr>
          <p:cNvPr id="13" name="Freeform 13"/>
          <p:cNvSpPr/>
          <p:nvPr/>
        </p:nvSpPr>
        <p:spPr>
          <a:xfrm>
            <a:off x="9144000" y="3541391"/>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de-CH"/>
          </a:p>
        </p:txBody>
      </p:sp>
      <p:sp>
        <p:nvSpPr>
          <p:cNvPr id="14" name="TextBox 14"/>
          <p:cNvSpPr txBox="1"/>
          <p:nvPr/>
        </p:nvSpPr>
        <p:spPr>
          <a:xfrm>
            <a:off x="10713314" y="4123707"/>
            <a:ext cx="5768345" cy="395365"/>
          </a:xfrm>
          <a:prstGeom prst="rect">
            <a:avLst/>
          </a:prstGeom>
        </p:spPr>
        <p:txBody>
          <a:bodyPr lIns="0" tIns="0" rIns="0" bIns="0" rtlCol="0" anchor="t">
            <a:spAutoFit/>
          </a:bodyPr>
          <a:lstStyle/>
          <a:p>
            <a:pPr algn="l">
              <a:lnSpc>
                <a:spcPts val="2495"/>
              </a:lnSpc>
            </a:pPr>
            <a:r>
              <a:rPr lang="en-US" sz="4680" u="none" strike="noStrike" spc="-35">
                <a:solidFill>
                  <a:schemeClr val="tx2"/>
                </a:solidFill>
                <a:latin typeface="Open Sans Extra Bold" panose="020B0604020202020204" charset="0"/>
                <a:ea typeface="Open Sans Extra Bold" panose="020B0604020202020204" charset="0"/>
                <a:cs typeface="Open Sans Extra Bold" panose="020B0604020202020204" charset="0"/>
                <a:sym typeface="Poppins"/>
              </a:rPr>
              <a:t>Interview</a:t>
            </a:r>
          </a:p>
        </p:txBody>
      </p:sp>
      <p:sp>
        <p:nvSpPr>
          <p:cNvPr id="15" name="TextBox 15"/>
          <p:cNvSpPr txBox="1"/>
          <p:nvPr/>
        </p:nvSpPr>
        <p:spPr>
          <a:xfrm>
            <a:off x="9289058" y="38146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02</a:t>
            </a:r>
          </a:p>
        </p:txBody>
      </p:sp>
      <p:sp>
        <p:nvSpPr>
          <p:cNvPr id="16" name="Freeform 16"/>
          <p:cNvSpPr/>
          <p:nvPr/>
        </p:nvSpPr>
        <p:spPr>
          <a:xfrm>
            <a:off x="9144000" y="5318072"/>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de-CH"/>
          </a:p>
        </p:txBody>
      </p:sp>
      <p:sp>
        <p:nvSpPr>
          <p:cNvPr id="17" name="TextBox 17"/>
          <p:cNvSpPr txBox="1"/>
          <p:nvPr/>
        </p:nvSpPr>
        <p:spPr>
          <a:xfrm>
            <a:off x="10713314" y="6099063"/>
            <a:ext cx="5768345" cy="395365"/>
          </a:xfrm>
          <a:prstGeom prst="rect">
            <a:avLst/>
          </a:prstGeom>
        </p:spPr>
        <p:txBody>
          <a:bodyPr lIns="0" tIns="0" rIns="0" bIns="0" rtlCol="0" anchor="t">
            <a:spAutoFit/>
          </a:bodyPr>
          <a:lstStyle/>
          <a:p>
            <a:pPr algn="l">
              <a:lnSpc>
                <a:spcPts val="2495"/>
              </a:lnSpc>
            </a:pPr>
            <a:r>
              <a:rPr lang="en-US" sz="4680" spc="-35" err="1">
                <a:solidFill>
                  <a:schemeClr val="tx2"/>
                </a:solidFill>
                <a:latin typeface="Open Sans Extra Bold" panose="020B0604020202020204" charset="0"/>
                <a:ea typeface="Open Sans Extra Bold" panose="020B0604020202020204" charset="0"/>
                <a:cs typeface="Open Sans Extra Bold" panose="020B0604020202020204" charset="0"/>
                <a:sym typeface="Poppins"/>
              </a:rPr>
              <a:t>Umsetzung</a:t>
            </a:r>
            <a:r>
              <a:rPr lang="en-US" sz="1782" u="none" strike="noStrike" spc="-35">
                <a:solidFill>
                  <a:srgbClr val="145DA0"/>
                </a:solidFill>
                <a:latin typeface="Poppins"/>
                <a:ea typeface="Poppins"/>
                <a:cs typeface="Poppins"/>
                <a:sym typeface="Poppins"/>
              </a:rPr>
              <a:t>. </a:t>
            </a:r>
          </a:p>
        </p:txBody>
      </p:sp>
      <p:sp>
        <p:nvSpPr>
          <p:cNvPr id="18" name="TextBox 18"/>
          <p:cNvSpPr txBox="1"/>
          <p:nvPr/>
        </p:nvSpPr>
        <p:spPr>
          <a:xfrm>
            <a:off x="9289058" y="5591284"/>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03</a:t>
            </a:r>
          </a:p>
        </p:txBody>
      </p:sp>
      <p:sp>
        <p:nvSpPr>
          <p:cNvPr id="19" name="Freeform 19"/>
          <p:cNvSpPr/>
          <p:nvPr/>
        </p:nvSpPr>
        <p:spPr>
          <a:xfrm>
            <a:off x="8618101" y="7094753"/>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de-CH"/>
          </a:p>
        </p:txBody>
      </p:sp>
      <p:sp>
        <p:nvSpPr>
          <p:cNvPr id="20" name="TextBox 20"/>
          <p:cNvSpPr txBox="1"/>
          <p:nvPr/>
        </p:nvSpPr>
        <p:spPr>
          <a:xfrm>
            <a:off x="10187415" y="7806881"/>
            <a:ext cx="5768345" cy="395365"/>
          </a:xfrm>
          <a:prstGeom prst="rect">
            <a:avLst/>
          </a:prstGeom>
        </p:spPr>
        <p:txBody>
          <a:bodyPr lIns="0" tIns="0" rIns="0" bIns="0" rtlCol="0" anchor="t">
            <a:spAutoFit/>
          </a:bodyPr>
          <a:lstStyle/>
          <a:p>
            <a:pPr algn="l">
              <a:lnSpc>
                <a:spcPts val="2495"/>
              </a:lnSpc>
            </a:pPr>
            <a:r>
              <a:rPr lang="en-US" sz="4680" spc="-35" err="1">
                <a:solidFill>
                  <a:schemeClr val="tx2"/>
                </a:solidFill>
                <a:latin typeface="Open Sans Extra Bold" panose="020B0604020202020204" charset="0"/>
                <a:ea typeface="Open Sans Extra Bold" panose="020B0604020202020204" charset="0"/>
                <a:cs typeface="Open Sans Extra Bold" panose="020B0604020202020204" charset="0"/>
                <a:sym typeface="Poppins"/>
              </a:rPr>
              <a:t>Präsentation</a:t>
            </a:r>
            <a:endParaRPr lang="en-US" sz="4680" u="none" strike="noStrike" spc="-35">
              <a:solidFill>
                <a:schemeClr val="tx2"/>
              </a:solidFill>
              <a:latin typeface="Open Sans Extra Bold" panose="020B0604020202020204" charset="0"/>
              <a:ea typeface="Open Sans Extra Bold" panose="020B0604020202020204" charset="0"/>
              <a:cs typeface="Open Sans Extra Bold" panose="020B0604020202020204" charset="0"/>
              <a:sym typeface="Poppins"/>
            </a:endParaRPr>
          </a:p>
        </p:txBody>
      </p:sp>
      <p:sp>
        <p:nvSpPr>
          <p:cNvPr id="21" name="TextBox 21"/>
          <p:cNvSpPr txBox="1"/>
          <p:nvPr/>
        </p:nvSpPr>
        <p:spPr>
          <a:xfrm>
            <a:off x="8763159" y="7367965"/>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04</a:t>
            </a:r>
          </a:p>
        </p:txBody>
      </p:sp>
      <p:grpSp>
        <p:nvGrpSpPr>
          <p:cNvPr id="22" name="Group 22"/>
          <p:cNvGrpSpPr/>
          <p:nvPr/>
        </p:nvGrpSpPr>
        <p:grpSpPr>
          <a:xfrm>
            <a:off x="7905455" y="2656032"/>
            <a:ext cx="373607" cy="373607"/>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txBody>
            <a:bodyPr/>
            <a:lstStyle/>
            <a:p>
              <a:endParaRPr lang="de-CH"/>
            </a:p>
          </p:txBody>
        </p:sp>
        <p:sp>
          <p:nvSpPr>
            <p:cNvPr id="24" name="TextBox 24"/>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5" name="Group 25"/>
          <p:cNvGrpSpPr/>
          <p:nvPr/>
        </p:nvGrpSpPr>
        <p:grpSpPr>
          <a:xfrm>
            <a:off x="8315313" y="4180490"/>
            <a:ext cx="373607" cy="373607"/>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txBody>
            <a:bodyPr/>
            <a:lstStyle/>
            <a:p>
              <a:endParaRPr lang="de-CH"/>
            </a:p>
          </p:txBody>
        </p:sp>
        <p:sp>
          <p:nvSpPr>
            <p:cNvPr id="27" name="TextBox 27"/>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8" name="Group 28"/>
          <p:cNvGrpSpPr/>
          <p:nvPr/>
        </p:nvGrpSpPr>
        <p:grpSpPr>
          <a:xfrm>
            <a:off x="7944228" y="7402839"/>
            <a:ext cx="373607" cy="373607"/>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txBody>
            <a:bodyPr/>
            <a:lstStyle/>
            <a:p>
              <a:endParaRPr lang="de-CH"/>
            </a:p>
          </p:txBody>
        </p:sp>
        <p:sp>
          <p:nvSpPr>
            <p:cNvPr id="30" name="TextBox 30"/>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1" name="Group 31"/>
          <p:cNvGrpSpPr/>
          <p:nvPr/>
        </p:nvGrpSpPr>
        <p:grpSpPr>
          <a:xfrm>
            <a:off x="8309460" y="5760481"/>
            <a:ext cx="373607" cy="373607"/>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txBody>
            <a:bodyPr/>
            <a:lstStyle/>
            <a:p>
              <a:endParaRPr lang="de-CH"/>
            </a:p>
          </p:txBody>
        </p:sp>
        <p:sp>
          <p:nvSpPr>
            <p:cNvPr id="33" name="TextBox 33"/>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6">
            <a:extLst>
              <a:ext uri="{FF2B5EF4-FFF2-40B4-BE49-F238E27FC236}">
                <a16:creationId xmlns:a16="http://schemas.microsoft.com/office/drawing/2014/main" id="{4D634D63-4724-6A7B-DAE7-B3A46E2CA089}"/>
              </a:ext>
            </a:extLst>
          </p:cNvPr>
          <p:cNvGrpSpPr/>
          <p:nvPr/>
        </p:nvGrpSpPr>
        <p:grpSpPr>
          <a:xfrm>
            <a:off x="-1595820" y="-1782102"/>
            <a:ext cx="3564204" cy="3564204"/>
            <a:chOff x="0" y="0"/>
            <a:chExt cx="812800" cy="812800"/>
          </a:xfrm>
        </p:grpSpPr>
        <p:sp>
          <p:nvSpPr>
            <p:cNvPr id="14" name="Freeform 7">
              <a:extLst>
                <a:ext uri="{FF2B5EF4-FFF2-40B4-BE49-F238E27FC236}">
                  <a16:creationId xmlns:a16="http://schemas.microsoft.com/office/drawing/2014/main" id="{2CB36473-064E-6221-4A44-A827A50D470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txBody>
            <a:bodyPr/>
            <a:lstStyle/>
            <a:p>
              <a:endParaRPr lang="de-CH"/>
            </a:p>
          </p:txBody>
        </p:sp>
        <p:sp>
          <p:nvSpPr>
            <p:cNvPr id="16" name="TextBox 8">
              <a:extLst>
                <a:ext uri="{FF2B5EF4-FFF2-40B4-BE49-F238E27FC236}">
                  <a16:creationId xmlns:a16="http://schemas.microsoft.com/office/drawing/2014/main" id="{FFFA69BF-09EE-6E6E-A3A3-AFC18DF780B5}"/>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2">
            <a:extLst>
              <a:ext uri="{FF2B5EF4-FFF2-40B4-BE49-F238E27FC236}">
                <a16:creationId xmlns:a16="http://schemas.microsoft.com/office/drawing/2014/main" id="{8DA4DF0E-F213-C99F-BDEB-30668074298C}"/>
              </a:ext>
            </a:extLst>
          </p:cNvPr>
          <p:cNvGrpSpPr/>
          <p:nvPr/>
        </p:nvGrpSpPr>
        <p:grpSpPr>
          <a:xfrm>
            <a:off x="13266830" y="0"/>
            <a:ext cx="5021170" cy="10287000"/>
            <a:chOff x="0" y="0"/>
            <a:chExt cx="1322448" cy="2709333"/>
          </a:xfrm>
        </p:grpSpPr>
        <p:sp>
          <p:nvSpPr>
            <p:cNvPr id="7" name="Freeform 3">
              <a:extLst>
                <a:ext uri="{FF2B5EF4-FFF2-40B4-BE49-F238E27FC236}">
                  <a16:creationId xmlns:a16="http://schemas.microsoft.com/office/drawing/2014/main" id="{001F943F-0FA4-C676-EE2D-BBCC75BA2636}"/>
                </a:ext>
              </a:extLst>
            </p:cNvPr>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txBody>
            <a:bodyPr/>
            <a:lstStyle/>
            <a:p>
              <a:endParaRPr lang="de-CH"/>
            </a:p>
          </p:txBody>
        </p:sp>
        <p:sp>
          <p:nvSpPr>
            <p:cNvPr id="9" name="TextBox 4">
              <a:extLst>
                <a:ext uri="{FF2B5EF4-FFF2-40B4-BE49-F238E27FC236}">
                  <a16:creationId xmlns:a16="http://schemas.microsoft.com/office/drawing/2014/main" id="{148870DD-B597-FA8A-91C0-16422466EA87}"/>
                </a:ext>
              </a:extLst>
            </p:cNvPr>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grpSp>
        <p:nvGrpSpPr>
          <p:cNvPr id="8" name="Group 12">
            <a:extLst>
              <a:ext uri="{FF2B5EF4-FFF2-40B4-BE49-F238E27FC236}">
                <a16:creationId xmlns:a16="http://schemas.microsoft.com/office/drawing/2014/main" id="{B79CEFF0-DC1C-9984-8C4D-6665B31DC3F3}"/>
              </a:ext>
            </a:extLst>
          </p:cNvPr>
          <p:cNvGrpSpPr/>
          <p:nvPr/>
        </p:nvGrpSpPr>
        <p:grpSpPr>
          <a:xfrm>
            <a:off x="14700679" y="7074186"/>
            <a:ext cx="5946973" cy="5946973"/>
            <a:chOff x="0" y="0"/>
            <a:chExt cx="812800" cy="812800"/>
          </a:xfrm>
        </p:grpSpPr>
        <p:sp>
          <p:nvSpPr>
            <p:cNvPr id="10" name="Freeform 13">
              <a:extLst>
                <a:ext uri="{FF2B5EF4-FFF2-40B4-BE49-F238E27FC236}">
                  <a16:creationId xmlns:a16="http://schemas.microsoft.com/office/drawing/2014/main" id="{DC11C586-2844-6468-F0E8-F9FD80691F0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1" name="TextBox 14">
              <a:extLst>
                <a:ext uri="{FF2B5EF4-FFF2-40B4-BE49-F238E27FC236}">
                  <a16:creationId xmlns:a16="http://schemas.microsoft.com/office/drawing/2014/main" id="{7933510E-1C01-2779-9DAD-729587729F1A}"/>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pic>
        <p:nvPicPr>
          <p:cNvPr id="3" name="Picture 2" descr="A diagram of a diagram&#10;&#10;Description automatically generated">
            <a:extLst>
              <a:ext uri="{FF2B5EF4-FFF2-40B4-BE49-F238E27FC236}">
                <a16:creationId xmlns:a16="http://schemas.microsoft.com/office/drawing/2014/main" id="{56D838F7-C4D7-A1E3-845A-8844B3E6BAE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6615" y="1926763"/>
            <a:ext cx="17714769" cy="7351625"/>
          </a:xfrm>
          <a:prstGeom prst="rect">
            <a:avLst/>
          </a:prstGeom>
        </p:spPr>
      </p:pic>
      <p:sp>
        <p:nvSpPr>
          <p:cNvPr id="17" name="Textfeld 16">
            <a:extLst>
              <a:ext uri="{FF2B5EF4-FFF2-40B4-BE49-F238E27FC236}">
                <a16:creationId xmlns:a16="http://schemas.microsoft.com/office/drawing/2014/main" id="{EFC033AE-ADD2-516D-64F7-BD7754FFEFFC}"/>
              </a:ext>
            </a:extLst>
          </p:cNvPr>
          <p:cNvSpPr txBox="1"/>
          <p:nvPr/>
        </p:nvSpPr>
        <p:spPr>
          <a:xfrm>
            <a:off x="286615" y="875032"/>
            <a:ext cx="10107078" cy="784830"/>
          </a:xfrm>
          <a:prstGeom prst="rect">
            <a:avLst/>
          </a:prstGeom>
          <a:noFill/>
        </p:spPr>
        <p:txBody>
          <a:bodyPr wrap="square" rtlCol="0">
            <a:spAutoFit/>
          </a:bodyPr>
          <a:lstStyle/>
          <a:p>
            <a:r>
              <a:rPr lang="de-CH" sz="4500">
                <a:latin typeface="Open Sans Extra Bold" panose="020B0604020202020204" charset="0"/>
                <a:ea typeface="Open Sans Extra Bold" panose="020B0604020202020204" charset="0"/>
                <a:cs typeface="Open Sans Extra Bold" panose="020B0604020202020204" charset="0"/>
              </a:rPr>
              <a:t>Prozess</a:t>
            </a:r>
          </a:p>
        </p:txBody>
      </p:sp>
      <p:sp>
        <p:nvSpPr>
          <p:cNvPr id="18" name="Freeform 15">
            <a:extLst>
              <a:ext uri="{FF2B5EF4-FFF2-40B4-BE49-F238E27FC236}">
                <a16:creationId xmlns:a16="http://schemas.microsoft.com/office/drawing/2014/main" id="{253FA1AB-694B-F39C-773A-4D3496326761}"/>
              </a:ext>
            </a:extLst>
          </p:cNvPr>
          <p:cNvSpPr/>
          <p:nvPr/>
        </p:nvSpPr>
        <p:spPr>
          <a:xfrm>
            <a:off x="4692611" y="9278388"/>
            <a:ext cx="114021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txBody>
          <a:bodyPr/>
          <a:lstStyle/>
          <a:p>
            <a:endParaRPr lang="de-CH"/>
          </a:p>
        </p:txBody>
      </p:sp>
    </p:spTree>
    <p:extLst>
      <p:ext uri="{BB962C8B-B14F-4D97-AF65-F5344CB8AC3E}">
        <p14:creationId xmlns:p14="http://schemas.microsoft.com/office/powerpoint/2010/main" val="2813378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grpSp>
        <p:nvGrpSpPr>
          <p:cNvPr id="5" name="Group 5"/>
          <p:cNvGrpSpPr/>
          <p:nvPr/>
        </p:nvGrpSpPr>
        <p:grpSpPr>
          <a:xfrm>
            <a:off x="12213997" y="3298645"/>
            <a:ext cx="5841799" cy="5146658"/>
            <a:chOff x="0" y="0"/>
            <a:chExt cx="1554321" cy="1369365"/>
          </a:xfrm>
        </p:grpSpPr>
        <p:sp>
          <p:nvSpPr>
            <p:cNvPr id="6" name="Freeform 6"/>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7" name="TextBox 7"/>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8" name="Group 8"/>
          <p:cNvGrpSpPr/>
          <p:nvPr/>
        </p:nvGrpSpPr>
        <p:grpSpPr>
          <a:xfrm>
            <a:off x="6224860" y="3298645"/>
            <a:ext cx="5841799" cy="5146658"/>
            <a:chOff x="0" y="0"/>
            <a:chExt cx="1554321" cy="1369365"/>
          </a:xfrm>
        </p:grpSpPr>
        <p:sp>
          <p:nvSpPr>
            <p:cNvPr id="9"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10"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1" name="Group 11"/>
          <p:cNvGrpSpPr/>
          <p:nvPr/>
        </p:nvGrpSpPr>
        <p:grpSpPr>
          <a:xfrm>
            <a:off x="232204" y="3155449"/>
            <a:ext cx="5841799" cy="5289854"/>
            <a:chOff x="0" y="-38100"/>
            <a:chExt cx="1554321" cy="1407465"/>
          </a:xfrm>
        </p:grpSpPr>
        <p:sp>
          <p:nvSpPr>
            <p:cNvPr id="12"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13"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26"/>
          <p:cNvSpPr txBox="1"/>
          <p:nvPr/>
        </p:nvSpPr>
        <p:spPr>
          <a:xfrm>
            <a:off x="5417025" y="897982"/>
            <a:ext cx="7453950" cy="1784656"/>
          </a:xfrm>
          <a:prstGeom prst="rect">
            <a:avLst/>
          </a:prstGeom>
        </p:spPr>
        <p:txBody>
          <a:bodyPr lIns="0" tIns="0" rIns="0" bIns="0" rtlCol="0" anchor="t">
            <a:spAutoFit/>
          </a:bodyPr>
          <a:lstStyle/>
          <a:p>
            <a:pPr algn="ctr">
              <a:lnSpc>
                <a:spcPts val="7151"/>
              </a:lnSpc>
              <a:spcBef>
                <a:spcPct val="0"/>
              </a:spcBef>
            </a:pPr>
            <a:r>
              <a:rPr lang="en-US" sz="5100">
                <a:solidFill>
                  <a:srgbClr val="FDFDFD"/>
                </a:solidFill>
                <a:latin typeface="Open Sans Extra Bold"/>
                <a:ea typeface="Open Sans Extra Bold"/>
                <a:cs typeface="Open Sans Extra Bold"/>
                <a:sym typeface="Open Sans Extra Bold"/>
              </a:rPr>
              <a:t>Der Weg </a:t>
            </a:r>
            <a:r>
              <a:rPr lang="en-US" sz="5100" err="1">
                <a:solidFill>
                  <a:srgbClr val="FDFDFD"/>
                </a:solidFill>
                <a:latin typeface="Open Sans Extra Bold"/>
                <a:ea typeface="Open Sans Extra Bold"/>
                <a:cs typeface="Open Sans Extra Bold"/>
                <a:sym typeface="Open Sans Extra Bold"/>
              </a:rPr>
              <a:t>zum</a:t>
            </a:r>
            <a:r>
              <a:rPr lang="en-US" sz="5100">
                <a:solidFill>
                  <a:srgbClr val="FDFDFD"/>
                </a:solidFill>
                <a:latin typeface="Open Sans Extra Bold"/>
                <a:ea typeface="Open Sans Extra Bold"/>
                <a:cs typeface="Open Sans Extra Bold"/>
                <a:sym typeface="Open Sans Extra Bold"/>
              </a:rPr>
              <a:t> </a:t>
            </a:r>
            <a:r>
              <a:rPr lang="en-US" sz="5100" err="1">
                <a:solidFill>
                  <a:srgbClr val="FDFDFD"/>
                </a:solidFill>
                <a:latin typeface="Open Sans Extra Bold"/>
                <a:ea typeface="Open Sans Extra Bold"/>
                <a:cs typeface="Open Sans Extra Bold"/>
                <a:sym typeface="Open Sans Extra Bold"/>
              </a:rPr>
              <a:t>Endprodukt</a:t>
            </a:r>
            <a:endParaRPr lang="en-US" sz="5108" err="1">
              <a:solidFill>
                <a:srgbClr val="FDFDFD"/>
              </a:solidFill>
              <a:latin typeface="Open Sans Extra Bold"/>
              <a:ea typeface="Open Sans Extra Bold"/>
              <a:cs typeface="Open Sans Extra Bold"/>
              <a:sym typeface="Open Sans Extra Bold"/>
            </a:endParaRPr>
          </a:p>
        </p:txBody>
      </p:sp>
      <p:sp>
        <p:nvSpPr>
          <p:cNvPr id="27" name="TextBox 27"/>
          <p:cNvSpPr txBox="1"/>
          <p:nvPr/>
        </p:nvSpPr>
        <p:spPr>
          <a:xfrm>
            <a:off x="6495061" y="5472086"/>
            <a:ext cx="5297877" cy="1346522"/>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err="1">
                <a:solidFill>
                  <a:srgbClr val="051D40"/>
                </a:solidFill>
                <a:latin typeface="Poppins"/>
                <a:cs typeface="Poppins"/>
              </a:rPr>
              <a:t>Gespräch</a:t>
            </a:r>
            <a:r>
              <a:rPr lang="en-US" sz="1500" spc="-30">
                <a:solidFill>
                  <a:srgbClr val="051D40"/>
                </a:solidFill>
                <a:latin typeface="Poppins"/>
                <a:cs typeface="Poppins"/>
              </a:rPr>
              <a:t> </a:t>
            </a:r>
            <a:r>
              <a:rPr lang="en-US" sz="1500" spc="-30" err="1">
                <a:solidFill>
                  <a:srgbClr val="051D40"/>
                </a:solidFill>
                <a:latin typeface="Poppins"/>
                <a:cs typeface="Poppins"/>
              </a:rPr>
              <a:t>mit</a:t>
            </a:r>
            <a:r>
              <a:rPr lang="en-US" sz="1500" spc="-30">
                <a:solidFill>
                  <a:srgbClr val="051D40"/>
                </a:solidFill>
                <a:latin typeface="Poppins"/>
                <a:cs typeface="Poppins"/>
              </a:rPr>
              <a:t> </a:t>
            </a:r>
            <a:r>
              <a:rPr lang="en-US" sz="1500" spc="-30" err="1">
                <a:solidFill>
                  <a:srgbClr val="051D40"/>
                </a:solidFill>
                <a:latin typeface="Poppins"/>
                <a:cs typeface="Poppins"/>
              </a:rPr>
              <a:t>Fachverantwortlichem</a:t>
            </a:r>
            <a:r>
              <a:rPr lang="en-US" sz="1500" spc="-30">
                <a:solidFill>
                  <a:srgbClr val="051D40"/>
                </a:solidFill>
                <a:latin typeface="Poppins"/>
                <a:cs typeface="Poppins"/>
              </a:rPr>
              <a:t> </a:t>
            </a:r>
            <a:r>
              <a:rPr lang="en-US" sz="1500" spc="-30" err="1">
                <a:solidFill>
                  <a:srgbClr val="051D40"/>
                </a:solidFill>
                <a:latin typeface="Poppins"/>
                <a:cs typeface="Poppins"/>
              </a:rPr>
              <a:t>meines</a:t>
            </a:r>
            <a:r>
              <a:rPr lang="en-US" sz="1500" spc="-30">
                <a:solidFill>
                  <a:srgbClr val="051D40"/>
                </a:solidFill>
                <a:latin typeface="Poppins"/>
                <a:cs typeface="Poppins"/>
              </a:rPr>
              <a:t> </a:t>
            </a:r>
            <a:r>
              <a:rPr lang="en-US" sz="1500" spc="-30" err="1">
                <a:solidFill>
                  <a:srgbClr val="051D40"/>
                </a:solidFill>
                <a:latin typeface="Poppins"/>
                <a:cs typeface="Poppins"/>
              </a:rPr>
              <a:t>Betriebes</a:t>
            </a:r>
            <a:endParaRPr lang="en-US" sz="1500" spc="-30">
              <a:solidFill>
                <a:srgbClr val="051D40"/>
              </a:solidFill>
              <a:latin typeface="Poppins"/>
              <a:cs typeface="Poppins"/>
            </a:endParaRPr>
          </a:p>
          <a:p>
            <a:pPr marL="285750" indent="-285750" algn="ctr">
              <a:lnSpc>
                <a:spcPts val="2145"/>
              </a:lnSpc>
              <a:spcBef>
                <a:spcPct val="0"/>
              </a:spcBef>
              <a:buFont typeface="Arial"/>
              <a:buChar char="•"/>
            </a:pPr>
            <a:r>
              <a:rPr lang="de-DE">
                <a:ea typeface="Calibri"/>
                <a:cs typeface="Calibri"/>
              </a:rPr>
              <a:t>Erstellung eines Prototyps mittels ChatGPT</a:t>
            </a:r>
            <a:endParaRPr lang="de-DE"/>
          </a:p>
          <a:p>
            <a:pPr marL="285750" indent="-285750" algn="ctr">
              <a:lnSpc>
                <a:spcPts val="2145"/>
              </a:lnSpc>
              <a:spcBef>
                <a:spcPct val="0"/>
              </a:spcBef>
              <a:buFont typeface="Arial"/>
              <a:buChar char="•"/>
            </a:pPr>
            <a:r>
              <a:rPr lang="de-DE">
                <a:solidFill>
                  <a:srgbClr val="000000"/>
                </a:solidFill>
                <a:latin typeface="Calibri"/>
                <a:ea typeface="Calibri"/>
                <a:cs typeface="Calibri"/>
              </a:rPr>
              <a:t>Diverse Herausforderungen, siehe nächste Folie</a:t>
            </a:r>
          </a:p>
          <a:p>
            <a:pPr marL="285750" indent="-285750" algn="ctr">
              <a:lnSpc>
                <a:spcPts val="2145"/>
              </a:lnSpc>
              <a:spcBef>
                <a:spcPct val="0"/>
              </a:spcBef>
              <a:buFont typeface="Arial"/>
              <a:buChar char="•"/>
            </a:pPr>
            <a:r>
              <a:rPr lang="de-DE">
                <a:solidFill>
                  <a:srgbClr val="000000"/>
                </a:solidFill>
                <a:latin typeface="Calibri"/>
                <a:ea typeface="Calibri"/>
                <a:cs typeface="Calibri"/>
              </a:rPr>
              <a:t>Test der Funktionalität</a:t>
            </a:r>
          </a:p>
          <a:p>
            <a:pPr marL="285750" indent="-285750" algn="ctr">
              <a:lnSpc>
                <a:spcPts val="2145"/>
              </a:lnSpc>
              <a:spcBef>
                <a:spcPct val="0"/>
              </a:spcBef>
              <a:buFont typeface="Arial"/>
              <a:buChar char="•"/>
            </a:pPr>
            <a:r>
              <a:rPr lang="de-DE">
                <a:solidFill>
                  <a:srgbClr val="000000"/>
                </a:solidFill>
                <a:latin typeface="Calibri"/>
                <a:ea typeface="Calibri"/>
                <a:cs typeface="Calibri"/>
              </a:rPr>
              <a:t>viele Verbesserungen und Feinschliff (80 % der Zeit)</a:t>
            </a:r>
            <a:r>
              <a:rPr lang="en-US" sz="1500" spc="-30">
                <a:solidFill>
                  <a:srgbClr val="051D40"/>
                </a:solidFill>
                <a:latin typeface="Poppins"/>
                <a:ea typeface="Calibri"/>
                <a:cs typeface="Poppins"/>
              </a:rPr>
              <a:t> </a:t>
            </a:r>
            <a:endParaRPr lang="de-DE">
              <a:solidFill>
                <a:srgbClr val="000000"/>
              </a:solidFill>
              <a:latin typeface="Calibri"/>
              <a:ea typeface="Calibri"/>
              <a:cs typeface="Calibri"/>
            </a:endParaRPr>
          </a:p>
        </p:txBody>
      </p:sp>
      <p:sp>
        <p:nvSpPr>
          <p:cNvPr id="28" name="TextBox 28"/>
          <p:cNvSpPr txBox="1"/>
          <p:nvPr/>
        </p:nvSpPr>
        <p:spPr>
          <a:xfrm>
            <a:off x="12476552" y="5472086"/>
            <a:ext cx="5297877" cy="255134"/>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a:solidFill>
                  <a:srgbClr val="BFBFBF"/>
                </a:solidFill>
                <a:latin typeface="Poppins"/>
                <a:cs typeface="Poppins"/>
                <a:sym typeface="Poppins"/>
              </a:rPr>
              <a:t>Live-Demonstration der </a:t>
            </a:r>
            <a:r>
              <a:rPr lang="en-US" sz="1500" spc="-30" err="1">
                <a:solidFill>
                  <a:srgbClr val="BFBFBF"/>
                </a:solidFill>
                <a:latin typeface="Poppins"/>
                <a:cs typeface="Poppins"/>
                <a:sym typeface="Poppins"/>
              </a:rPr>
              <a:t>Webseite</a:t>
            </a:r>
            <a:endParaRPr lang="de-DE" err="1">
              <a:solidFill>
                <a:srgbClr val="BFBFBF"/>
              </a:solidFill>
              <a:ea typeface="Calibri"/>
              <a:cs typeface="Calibri"/>
            </a:endParaRPr>
          </a:p>
        </p:txBody>
      </p:sp>
      <p:sp>
        <p:nvSpPr>
          <p:cNvPr id="29" name="TextBox 29"/>
          <p:cNvSpPr txBox="1"/>
          <p:nvPr/>
        </p:nvSpPr>
        <p:spPr>
          <a:xfrm>
            <a:off x="1714400" y="3706370"/>
            <a:ext cx="2877407" cy="1202958"/>
          </a:xfrm>
          <a:prstGeom prst="rect">
            <a:avLst/>
          </a:prstGeom>
        </p:spPr>
        <p:txBody>
          <a:bodyPr lIns="0" tIns="0" rIns="0" bIns="0" rtlCol="0" anchor="t">
            <a:spAutoFit/>
          </a:bodyPr>
          <a:lstStyle/>
          <a:p>
            <a:pPr algn="ctr">
              <a:lnSpc>
                <a:spcPts val="3200"/>
              </a:lnSpc>
              <a:spcBef>
                <a:spcPct val="0"/>
              </a:spcBef>
            </a:pPr>
            <a:r>
              <a:rPr lang="en-US" sz="2250" b="1" err="1">
                <a:solidFill>
                  <a:srgbClr val="051D40"/>
                </a:solidFill>
                <a:latin typeface="Open Sans Extra Bold"/>
                <a:ea typeface="Open Sans Extra Bold"/>
                <a:cs typeface="Open Sans Extra Bold"/>
              </a:rPr>
              <a:t>Anforderungen</a:t>
            </a:r>
            <a:r>
              <a:rPr lang="en-US" sz="2250" b="1">
                <a:solidFill>
                  <a:srgbClr val="051D40"/>
                </a:solidFill>
                <a:latin typeface="Open Sans Extra Bold"/>
                <a:ea typeface="Open Sans Extra Bold"/>
                <a:cs typeface="Open Sans Extra Bold"/>
              </a:rPr>
              <a:t> </a:t>
            </a:r>
            <a:r>
              <a:rPr lang="en-US" sz="2250" b="1" err="1">
                <a:solidFill>
                  <a:srgbClr val="051D40"/>
                </a:solidFill>
                <a:latin typeface="Open Sans Extra Bold"/>
                <a:ea typeface="Open Sans Extra Bold"/>
                <a:cs typeface="Open Sans Extra Bold"/>
              </a:rPr>
              <a:t>aufnehmen</a:t>
            </a:r>
            <a:r>
              <a:rPr lang="en-US" sz="2250" b="1">
                <a:solidFill>
                  <a:srgbClr val="051D40"/>
                </a:solidFill>
                <a:latin typeface="Open Sans Extra Bold"/>
                <a:ea typeface="Open Sans Extra Bold"/>
                <a:cs typeface="Open Sans Extra Bold"/>
              </a:rPr>
              <a:t> und verstehen</a:t>
            </a:r>
            <a:endParaRPr lang="en-US" sz="2286" b="1" u="none" strike="noStrike" err="1">
              <a:solidFill>
                <a:srgbClr val="051D40"/>
              </a:solidFill>
              <a:latin typeface="Open Sans Extra Bold"/>
              <a:ea typeface="Open Sans Extra Bold"/>
              <a:cs typeface="Open Sans Extra Bold"/>
              <a:sym typeface="Open Sans Extra Bold"/>
            </a:endParaRPr>
          </a:p>
        </p:txBody>
      </p:sp>
      <p:sp>
        <p:nvSpPr>
          <p:cNvPr id="30" name="TextBox 30"/>
          <p:cNvSpPr txBox="1"/>
          <p:nvPr/>
        </p:nvSpPr>
        <p:spPr>
          <a:xfrm>
            <a:off x="7587049" y="3706370"/>
            <a:ext cx="2877407" cy="793935"/>
          </a:xfrm>
          <a:prstGeom prst="rect">
            <a:avLst/>
          </a:prstGeom>
        </p:spPr>
        <p:txBody>
          <a:bodyPr lIns="0" tIns="0" rIns="0" bIns="0" rtlCol="0" anchor="t">
            <a:spAutoFit/>
          </a:bodyPr>
          <a:lstStyle/>
          <a:p>
            <a:pPr algn="ctr">
              <a:lnSpc>
                <a:spcPts val="3200"/>
              </a:lnSpc>
              <a:spcBef>
                <a:spcPct val="0"/>
              </a:spcBef>
            </a:pPr>
            <a:r>
              <a:rPr lang="de-CH" sz="2250" b="1">
                <a:solidFill>
                  <a:srgbClr val="051D40"/>
                </a:solidFill>
                <a:latin typeface="Open Sans Extra Bold"/>
                <a:ea typeface="Open Sans Extra Bold"/>
                <a:cs typeface="Open Sans Extra Bold"/>
                <a:sym typeface="Open Sans Extra Bold"/>
              </a:rPr>
              <a:t>Prozess der Programmierung</a:t>
            </a:r>
            <a:endParaRPr lang="de-CH"/>
          </a:p>
        </p:txBody>
      </p:sp>
      <p:sp>
        <p:nvSpPr>
          <p:cNvPr id="31" name="TextBox 31"/>
          <p:cNvSpPr txBox="1"/>
          <p:nvPr/>
        </p:nvSpPr>
        <p:spPr>
          <a:xfrm>
            <a:off x="13696193" y="3705539"/>
            <a:ext cx="2877407" cy="389605"/>
          </a:xfrm>
          <a:prstGeom prst="rect">
            <a:avLst/>
          </a:prstGeom>
        </p:spPr>
        <p:txBody>
          <a:bodyPr lIns="0" tIns="0" rIns="0" bIns="0" rtlCol="0" anchor="t">
            <a:spAutoFit/>
          </a:bodyPr>
          <a:lstStyle/>
          <a:p>
            <a:pPr marL="0" lvl="0" indent="0" algn="ctr">
              <a:lnSpc>
                <a:spcPts val="3200"/>
              </a:lnSpc>
              <a:spcBef>
                <a:spcPct val="0"/>
              </a:spcBef>
            </a:pPr>
            <a:r>
              <a:rPr lang="en-US" sz="2250" b="1" err="1">
                <a:solidFill>
                  <a:srgbClr val="BFBFBF"/>
                </a:solidFill>
                <a:latin typeface="Open Sans Extra Bold"/>
                <a:ea typeface="Open Sans Extra Bold"/>
                <a:cs typeface="Open Sans Extra Bold"/>
                <a:sym typeface="Open Sans Extra Bold"/>
              </a:rPr>
              <a:t>Endprodukt</a:t>
            </a:r>
            <a:endParaRPr lang="de-DE" err="1">
              <a:solidFill>
                <a:srgbClr val="BFBFBF"/>
              </a:solidFill>
            </a:endParaRPr>
          </a:p>
        </p:txBody>
      </p:sp>
      <p:sp>
        <p:nvSpPr>
          <p:cNvPr id="32" name="TextBox 32"/>
          <p:cNvSpPr txBox="1"/>
          <p:nvPr/>
        </p:nvSpPr>
        <p:spPr>
          <a:xfrm>
            <a:off x="506542" y="5472086"/>
            <a:ext cx="5297877" cy="1063753"/>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err="1">
                <a:solidFill>
                  <a:srgbClr val="051D40"/>
                </a:solidFill>
                <a:latin typeface="Poppins"/>
                <a:ea typeface="Calibri"/>
                <a:cs typeface="Poppins"/>
              </a:rPr>
              <a:t>Grundverständis</a:t>
            </a:r>
            <a:r>
              <a:rPr lang="en-US" sz="1500" spc="-30">
                <a:solidFill>
                  <a:srgbClr val="051D40"/>
                </a:solidFill>
                <a:latin typeface="Poppins"/>
                <a:ea typeface="Calibri"/>
                <a:cs typeface="Poppins"/>
              </a:rPr>
              <a:t> des </a:t>
            </a:r>
            <a:r>
              <a:rPr lang="en-US" sz="1500" spc="-30" err="1">
                <a:solidFill>
                  <a:srgbClr val="051D40"/>
                </a:solidFill>
                <a:latin typeface="Poppins"/>
                <a:ea typeface="Calibri"/>
                <a:cs typeface="Poppins"/>
              </a:rPr>
              <a:t>Auftrags</a:t>
            </a:r>
            <a:endParaRPr lang="en-US" sz="1500" spc="-30">
              <a:solidFill>
                <a:srgbClr val="051D40"/>
              </a:solidFill>
              <a:latin typeface="Poppins"/>
              <a:ea typeface="Calibri"/>
              <a:cs typeface="Poppins"/>
            </a:endParaRPr>
          </a:p>
          <a:p>
            <a:pPr marL="285750" indent="-285750" algn="ctr">
              <a:lnSpc>
                <a:spcPts val="2145"/>
              </a:lnSpc>
              <a:spcBef>
                <a:spcPct val="0"/>
              </a:spcBef>
              <a:buFont typeface="Arial"/>
              <a:buChar char="•"/>
            </a:pPr>
            <a:r>
              <a:rPr lang="en-US" sz="1500" spc="-30">
                <a:solidFill>
                  <a:srgbClr val="051D40"/>
                </a:solidFill>
                <a:latin typeface="Poppins"/>
                <a:ea typeface="Calibri"/>
                <a:cs typeface="Poppins"/>
              </a:rPr>
              <a:t>Spezifische </a:t>
            </a:r>
            <a:r>
              <a:rPr lang="en-US" sz="1500" spc="-30" err="1">
                <a:solidFill>
                  <a:srgbClr val="051D40"/>
                </a:solidFill>
                <a:latin typeface="Poppins"/>
                <a:ea typeface="Calibri"/>
                <a:cs typeface="Poppins"/>
              </a:rPr>
              <a:t>Fragen</a:t>
            </a:r>
            <a:r>
              <a:rPr lang="en-US" sz="1500" spc="-30">
                <a:solidFill>
                  <a:srgbClr val="051D40"/>
                </a:solidFill>
                <a:latin typeface="Poppins"/>
                <a:ea typeface="Calibri"/>
                <a:cs typeface="Poppins"/>
              </a:rPr>
              <a:t> an den </a:t>
            </a:r>
            <a:r>
              <a:rPr lang="en-US" sz="1500" spc="-30" err="1">
                <a:solidFill>
                  <a:srgbClr val="051D40"/>
                </a:solidFill>
                <a:latin typeface="Poppins"/>
                <a:ea typeface="Calibri"/>
                <a:cs typeface="Poppins"/>
              </a:rPr>
              <a:t>Verantwortlichen</a:t>
            </a:r>
            <a:endParaRPr lang="en-US" sz="1500" spc="-30">
              <a:solidFill>
                <a:srgbClr val="051D40"/>
              </a:solidFill>
              <a:latin typeface="Poppins"/>
              <a:ea typeface="Calibri"/>
              <a:cs typeface="Poppins"/>
            </a:endParaRPr>
          </a:p>
          <a:p>
            <a:pPr marL="285750" indent="-285750" algn="ctr">
              <a:lnSpc>
                <a:spcPts val="2145"/>
              </a:lnSpc>
              <a:spcBef>
                <a:spcPct val="0"/>
              </a:spcBef>
              <a:buFont typeface="Arial"/>
              <a:buChar char="•"/>
            </a:pPr>
            <a:r>
              <a:rPr lang="en-US" sz="1500" spc="-30" err="1">
                <a:solidFill>
                  <a:srgbClr val="051D40"/>
                </a:solidFill>
                <a:latin typeface="Poppins"/>
                <a:ea typeface="Calibri"/>
                <a:cs typeface="Poppins"/>
              </a:rPr>
              <a:t>Erstellung</a:t>
            </a:r>
            <a:r>
              <a:rPr lang="en-US" sz="1500" spc="-30">
                <a:solidFill>
                  <a:srgbClr val="051D40"/>
                </a:solidFill>
                <a:latin typeface="Poppins"/>
                <a:ea typeface="Calibri"/>
                <a:cs typeface="Poppins"/>
              </a:rPr>
              <a:t> des </a:t>
            </a:r>
            <a:r>
              <a:rPr lang="en-US" sz="1500" spc="-30" err="1">
                <a:solidFill>
                  <a:srgbClr val="051D40"/>
                </a:solidFill>
                <a:latin typeface="Poppins"/>
                <a:ea typeface="Calibri"/>
                <a:cs typeface="Poppins"/>
              </a:rPr>
              <a:t>Prozesses</a:t>
            </a:r>
          </a:p>
          <a:p>
            <a:pPr marL="285750" indent="-285750" algn="ctr">
              <a:lnSpc>
                <a:spcPts val="2145"/>
              </a:lnSpc>
              <a:spcBef>
                <a:spcPct val="0"/>
              </a:spcBef>
              <a:buFont typeface="Arial"/>
              <a:buChar char="•"/>
            </a:pPr>
            <a:r>
              <a:rPr lang="en-US" sz="1500" spc="-30" err="1">
                <a:solidFill>
                  <a:srgbClr val="051D40"/>
                </a:solidFill>
                <a:latin typeface="Poppins"/>
                <a:ea typeface="Calibri"/>
                <a:cs typeface="Poppins"/>
              </a:rPr>
              <a:t>Validierungsfragen</a:t>
            </a:r>
            <a:r>
              <a:rPr lang="en-US" sz="1500" spc="-30">
                <a:solidFill>
                  <a:srgbClr val="051D40"/>
                </a:solidFill>
                <a:latin typeface="Poppins"/>
                <a:ea typeface="Calibri"/>
                <a:cs typeface="Poppins"/>
              </a:rPr>
              <a:t> in der Gruppe</a:t>
            </a:r>
          </a:p>
        </p:txBody>
      </p:sp>
      <p:sp>
        <p:nvSpPr>
          <p:cNvPr id="20" name="TextBox 31">
            <a:extLst>
              <a:ext uri="{FF2B5EF4-FFF2-40B4-BE49-F238E27FC236}">
                <a16:creationId xmlns:a16="http://schemas.microsoft.com/office/drawing/2014/main" id="{7E545B10-748D-8EE6-8656-452F653B93CC}"/>
              </a:ext>
            </a:extLst>
          </p:cNvPr>
          <p:cNvSpPr txBox="1"/>
          <p:nvPr/>
        </p:nvSpPr>
        <p:spPr>
          <a:xfrm>
            <a:off x="13696192" y="6541336"/>
            <a:ext cx="2877407" cy="389605"/>
          </a:xfrm>
          <a:prstGeom prst="rect">
            <a:avLst/>
          </a:prstGeom>
        </p:spPr>
        <p:txBody>
          <a:bodyPr lIns="0" tIns="0" rIns="0" bIns="0" rtlCol="0" anchor="t">
            <a:spAutoFit/>
          </a:bodyPr>
          <a:lstStyle/>
          <a:p>
            <a:pPr marL="0" lvl="0" indent="0" algn="ctr">
              <a:lnSpc>
                <a:spcPts val="3200"/>
              </a:lnSpc>
              <a:spcBef>
                <a:spcPct val="0"/>
              </a:spcBef>
            </a:pPr>
            <a:r>
              <a:rPr lang="en-US" sz="2250" b="1">
                <a:solidFill>
                  <a:srgbClr val="BFBFBF"/>
                </a:solidFill>
                <a:latin typeface="Open Sans Extra Bold"/>
                <a:ea typeface="Open Sans Extra Bold"/>
                <a:cs typeface="Open Sans Extra Bold"/>
                <a:sym typeface="Open Sans Extra Bold"/>
              </a:rPr>
              <a:t>Zukunft</a:t>
            </a:r>
            <a:endParaRPr lang="de-DE" err="1">
              <a:solidFill>
                <a:srgbClr val="BFBFBF"/>
              </a:solidFill>
            </a:endParaRPr>
          </a:p>
        </p:txBody>
      </p:sp>
      <p:sp>
        <p:nvSpPr>
          <p:cNvPr id="22" name="TextBox 28">
            <a:extLst>
              <a:ext uri="{FF2B5EF4-FFF2-40B4-BE49-F238E27FC236}">
                <a16:creationId xmlns:a16="http://schemas.microsoft.com/office/drawing/2014/main" id="{6BDFA1EA-4A3E-AAEF-FF5C-EEE147262100}"/>
              </a:ext>
            </a:extLst>
          </p:cNvPr>
          <p:cNvSpPr txBox="1"/>
          <p:nvPr/>
        </p:nvSpPr>
        <p:spPr>
          <a:xfrm>
            <a:off x="12476551" y="7107009"/>
            <a:ext cx="5297877" cy="794448"/>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a:solidFill>
                  <a:srgbClr val="BFBFBF"/>
                </a:solidFill>
                <a:latin typeface="Poppins"/>
                <a:cs typeface="Poppins"/>
                <a:sym typeface="Poppins"/>
              </a:rPr>
              <a:t>Login </a:t>
            </a:r>
            <a:r>
              <a:rPr lang="en-US" sz="1500" spc="-30" err="1">
                <a:solidFill>
                  <a:srgbClr val="BFBFBF"/>
                </a:solidFill>
                <a:latin typeface="Poppins"/>
                <a:cs typeface="Poppins"/>
                <a:sym typeface="Poppins"/>
              </a:rPr>
              <a:t>mit</a:t>
            </a:r>
            <a:r>
              <a:rPr lang="en-US" sz="1500" spc="-30">
                <a:solidFill>
                  <a:srgbClr val="BFBFBF"/>
                </a:solidFill>
                <a:latin typeface="Poppins"/>
                <a:cs typeface="Poppins"/>
                <a:sym typeface="Poppins"/>
              </a:rPr>
              <a:t> Rollen (</a:t>
            </a:r>
            <a:r>
              <a:rPr lang="en-US" sz="1500" spc="-30" err="1">
                <a:solidFill>
                  <a:srgbClr val="BFBFBF"/>
                </a:solidFill>
                <a:latin typeface="Poppins"/>
                <a:cs typeface="Poppins"/>
                <a:sym typeface="Poppins"/>
              </a:rPr>
              <a:t>Rektor</a:t>
            </a:r>
            <a:r>
              <a:rPr lang="en-US" sz="1500" spc="-30">
                <a:solidFill>
                  <a:srgbClr val="BFBFBF"/>
                </a:solidFill>
                <a:latin typeface="Poppins"/>
                <a:cs typeface="Poppins"/>
                <a:sym typeface="Poppins"/>
              </a:rPr>
              <a:t>, Administration, </a:t>
            </a:r>
            <a:r>
              <a:rPr lang="en-US" sz="1500" spc="-30" err="1">
                <a:solidFill>
                  <a:srgbClr val="BFBFBF"/>
                </a:solidFill>
                <a:latin typeface="Poppins"/>
                <a:cs typeface="Poppins"/>
                <a:sym typeface="Poppins"/>
              </a:rPr>
              <a:t>Lehrperson</a:t>
            </a:r>
            <a:r>
              <a:rPr lang="en-US" sz="1500" spc="-30">
                <a:solidFill>
                  <a:srgbClr val="BFBFBF"/>
                </a:solidFill>
                <a:latin typeface="Poppins"/>
                <a:cs typeface="Poppins"/>
                <a:sym typeface="Poppins"/>
              </a:rPr>
              <a:t> etc.) und </a:t>
            </a:r>
            <a:r>
              <a:rPr lang="en-US" sz="1500" spc="-30" err="1">
                <a:solidFill>
                  <a:srgbClr val="BFBFBF"/>
                </a:solidFill>
                <a:latin typeface="Poppins"/>
                <a:cs typeface="Poppins"/>
                <a:sym typeface="Poppins"/>
              </a:rPr>
              <a:t>verschiedenen</a:t>
            </a:r>
            <a:r>
              <a:rPr lang="en-US" sz="1500" spc="-30">
                <a:solidFill>
                  <a:srgbClr val="BFBFBF"/>
                </a:solidFill>
                <a:latin typeface="Poppins"/>
                <a:cs typeface="Poppins"/>
                <a:sym typeface="Poppins"/>
              </a:rPr>
              <a:t> </a:t>
            </a:r>
            <a:r>
              <a:rPr lang="en-US" sz="1500" spc="-30" err="1">
                <a:solidFill>
                  <a:srgbClr val="BFBFBF"/>
                </a:solidFill>
                <a:latin typeface="Poppins"/>
                <a:cs typeface="Poppins"/>
                <a:sym typeface="Poppins"/>
              </a:rPr>
              <a:t>Rechten</a:t>
            </a:r>
            <a:endParaRPr lang="en-US" sz="1500" spc="-30">
              <a:solidFill>
                <a:srgbClr val="BFBFBF"/>
              </a:solidFill>
              <a:latin typeface="Poppins"/>
              <a:cs typeface="Poppins"/>
            </a:endParaRPr>
          </a:p>
          <a:p>
            <a:pPr marL="285750" indent="-285750" algn="ctr">
              <a:lnSpc>
                <a:spcPts val="2145"/>
              </a:lnSpc>
              <a:spcBef>
                <a:spcPct val="0"/>
              </a:spcBef>
              <a:buFont typeface="Arial"/>
              <a:buChar char="•"/>
            </a:pPr>
            <a:r>
              <a:rPr lang="en-US" sz="1500" spc="-30" err="1">
                <a:solidFill>
                  <a:srgbClr val="BFBFBF"/>
                </a:solidFill>
                <a:latin typeface="Poppins"/>
                <a:ea typeface="Calibri"/>
                <a:cs typeface="Poppins"/>
              </a:rPr>
              <a:t>Verbesserung</a:t>
            </a:r>
            <a:r>
              <a:rPr lang="en-US" sz="1500" spc="-30">
                <a:solidFill>
                  <a:srgbClr val="BFBFBF"/>
                </a:solidFill>
                <a:latin typeface="Poppins"/>
                <a:ea typeface="Calibri"/>
                <a:cs typeface="Poppins"/>
              </a:rPr>
              <a:t> des Designs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3266830" y="0"/>
            <a:ext cx="5021170" cy="10287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txBody>
            <a:bodyPr/>
            <a:lstStyle/>
            <a:p>
              <a:endParaRPr lang="de-CH"/>
            </a:p>
          </p:txBody>
        </p:sp>
        <p:sp>
          <p:nvSpPr>
            <p:cNvPr id="4" name="TextBox 4"/>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609132" y="1222804"/>
            <a:ext cx="7922504" cy="771523"/>
          </a:xfrm>
          <a:prstGeom prst="rect">
            <a:avLst/>
          </a:prstGeom>
        </p:spPr>
        <p:txBody>
          <a:bodyPr lIns="0" tIns="0" rIns="0" bIns="0" rtlCol="0" anchor="t">
            <a:spAutoFit/>
          </a:bodyPr>
          <a:lstStyle/>
          <a:p>
            <a:pPr>
              <a:lnSpc>
                <a:spcPts val="6300"/>
              </a:lnSpc>
              <a:spcBef>
                <a:spcPct val="0"/>
              </a:spcBef>
            </a:pPr>
            <a:r>
              <a:rPr lang="en-US" sz="4500" b="1" err="1">
                <a:solidFill>
                  <a:srgbClr val="051D40"/>
                </a:solidFill>
                <a:latin typeface="Open Sans Extra Bold"/>
                <a:ea typeface="Open Sans Extra Bold"/>
                <a:cs typeface="Open Sans Extra Bold"/>
                <a:sym typeface="Open Sans Extra Bold"/>
              </a:rPr>
              <a:t>Herausforderungen</a:t>
            </a:r>
            <a:r>
              <a:rPr lang="en-US" sz="4500" b="1">
                <a:solidFill>
                  <a:srgbClr val="051D40"/>
                </a:solidFill>
                <a:latin typeface="Open Sans Extra Bold"/>
                <a:ea typeface="Open Sans Extra Bold"/>
                <a:cs typeface="Open Sans Extra Bold"/>
                <a:sym typeface="Open Sans Extra Bold"/>
              </a:rPr>
              <a:t> </a:t>
            </a:r>
            <a:endParaRPr lang="en-US" sz="4500" b="1" u="none" strike="noStrike">
              <a:solidFill>
                <a:srgbClr val="051D40"/>
              </a:solidFill>
              <a:latin typeface="Open Sans Extra Bold"/>
              <a:ea typeface="Open Sans Extra Bold"/>
              <a:cs typeface="Open Sans Extra Bold"/>
            </a:endParaRPr>
          </a:p>
        </p:txBody>
      </p:sp>
      <p:grpSp>
        <p:nvGrpSpPr>
          <p:cNvPr id="6" name="Group 6"/>
          <p:cNvGrpSpPr/>
          <p:nvPr/>
        </p:nvGrpSpPr>
        <p:grpSpPr>
          <a:xfrm>
            <a:off x="-1595820" y="-1782102"/>
            <a:ext cx="3564204" cy="356420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txBody>
            <a:bodyPr/>
            <a:lstStyle/>
            <a:p>
              <a:endParaRPr lang="de-CH"/>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4700679" y="7074186"/>
            <a:ext cx="5946973" cy="594697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1594175" y="6182821"/>
            <a:ext cx="114021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2"/>
            <a:stretch>
              <a:fillRect t="-216567"/>
            </a:stretch>
          </a:blipFill>
        </p:spPr>
        <p:txBody>
          <a:bodyPr/>
          <a:lstStyle/>
          <a:p>
            <a:endParaRPr lang="de-CH"/>
          </a:p>
        </p:txBody>
      </p:sp>
      <p:grpSp>
        <p:nvGrpSpPr>
          <p:cNvPr id="16" name="Group 16"/>
          <p:cNvGrpSpPr/>
          <p:nvPr/>
        </p:nvGrpSpPr>
        <p:grpSpPr>
          <a:xfrm>
            <a:off x="1594664" y="2677951"/>
            <a:ext cx="11401675" cy="5995766"/>
            <a:chOff x="0" y="-38100"/>
            <a:chExt cx="2999100" cy="906900"/>
          </a:xfrm>
        </p:grpSpPr>
        <p:sp>
          <p:nvSpPr>
            <p:cNvPr id="17" name="Freeform 17"/>
            <p:cNvSpPr/>
            <p:nvPr/>
          </p:nvSpPr>
          <p:spPr>
            <a:xfrm>
              <a:off x="0" y="0"/>
              <a:ext cx="2999100" cy="868800"/>
            </a:xfrm>
            <a:custGeom>
              <a:avLst/>
              <a:gdLst/>
              <a:ahLst/>
              <a:cxnLst/>
              <a:rect l="l" t="t" r="r" b="b"/>
              <a:pathLst>
                <a:path w="2999100" h="868800">
                  <a:moveTo>
                    <a:pt x="9518" y="0"/>
                  </a:moveTo>
                  <a:lnTo>
                    <a:pt x="2989581" y="0"/>
                  </a:lnTo>
                  <a:cubicBezTo>
                    <a:pt x="2992106" y="0"/>
                    <a:pt x="2994527" y="1003"/>
                    <a:pt x="2996312" y="2788"/>
                  </a:cubicBezTo>
                  <a:cubicBezTo>
                    <a:pt x="2998097" y="4573"/>
                    <a:pt x="2999100" y="6994"/>
                    <a:pt x="2999100" y="9518"/>
                  </a:cubicBezTo>
                  <a:lnTo>
                    <a:pt x="2999100" y="859282"/>
                  </a:lnTo>
                  <a:cubicBezTo>
                    <a:pt x="2999100" y="861806"/>
                    <a:pt x="2998097" y="864227"/>
                    <a:pt x="2996312" y="866012"/>
                  </a:cubicBezTo>
                  <a:cubicBezTo>
                    <a:pt x="2994527" y="867797"/>
                    <a:pt x="2992106" y="868800"/>
                    <a:pt x="2989581" y="868800"/>
                  </a:cubicBezTo>
                  <a:lnTo>
                    <a:pt x="9518" y="868800"/>
                  </a:lnTo>
                  <a:cubicBezTo>
                    <a:pt x="4261" y="868800"/>
                    <a:pt x="0" y="864538"/>
                    <a:pt x="0" y="859282"/>
                  </a:cubicBezTo>
                  <a:lnTo>
                    <a:pt x="0" y="9518"/>
                  </a:lnTo>
                  <a:cubicBezTo>
                    <a:pt x="0" y="6994"/>
                    <a:pt x="1003" y="4573"/>
                    <a:pt x="2788" y="2788"/>
                  </a:cubicBezTo>
                  <a:cubicBezTo>
                    <a:pt x="4573" y="1003"/>
                    <a:pt x="6994" y="0"/>
                    <a:pt x="9518" y="0"/>
                  </a:cubicBezTo>
                  <a:close/>
                </a:path>
              </a:pathLst>
            </a:custGeom>
            <a:solidFill>
              <a:srgbClr val="00569E"/>
            </a:solidFill>
          </p:spPr>
          <p:txBody>
            <a:bodyPr/>
            <a:lstStyle/>
            <a:p>
              <a:endParaRPr lang="de-CH"/>
            </a:p>
          </p:txBody>
        </p:sp>
        <p:sp>
          <p:nvSpPr>
            <p:cNvPr id="18" name="TextBox 18"/>
            <p:cNvSpPr txBox="1"/>
            <p:nvPr/>
          </p:nvSpPr>
          <p:spPr>
            <a:xfrm>
              <a:off x="0" y="-38100"/>
              <a:ext cx="2999100" cy="9069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2255593" y="2404454"/>
            <a:ext cx="2772169" cy="867963"/>
            <a:chOff x="0" y="-66675"/>
            <a:chExt cx="1013291" cy="317260"/>
          </a:xfrm>
        </p:grpSpPr>
        <p:sp>
          <p:nvSpPr>
            <p:cNvPr id="20" name="Freeform 20"/>
            <p:cNvSpPr/>
            <p:nvPr/>
          </p:nvSpPr>
          <p:spPr>
            <a:xfrm>
              <a:off x="0" y="0"/>
              <a:ext cx="1013291" cy="250585"/>
            </a:xfrm>
            <a:custGeom>
              <a:avLst/>
              <a:gdLst/>
              <a:ahLst/>
              <a:cxnLst/>
              <a:rect l="l" t="t" r="r" b="b"/>
              <a:pathLst>
                <a:path w="1013291" h="250585">
                  <a:moveTo>
                    <a:pt x="125293" y="0"/>
                  </a:moveTo>
                  <a:lnTo>
                    <a:pt x="887999" y="0"/>
                  </a:lnTo>
                  <a:cubicBezTo>
                    <a:pt x="921228" y="0"/>
                    <a:pt x="953097" y="13200"/>
                    <a:pt x="976594" y="36697"/>
                  </a:cubicBezTo>
                  <a:cubicBezTo>
                    <a:pt x="1000091" y="60194"/>
                    <a:pt x="1013291" y="92063"/>
                    <a:pt x="1013291" y="125293"/>
                  </a:cubicBezTo>
                  <a:lnTo>
                    <a:pt x="1013291" y="125293"/>
                  </a:lnTo>
                  <a:cubicBezTo>
                    <a:pt x="1013291" y="158522"/>
                    <a:pt x="1000091" y="190391"/>
                    <a:pt x="976594" y="213888"/>
                  </a:cubicBezTo>
                  <a:cubicBezTo>
                    <a:pt x="953097" y="237385"/>
                    <a:pt x="921228" y="250585"/>
                    <a:pt x="887999"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txBody>
            <a:bodyPr/>
            <a:lstStyle/>
            <a:p>
              <a:endParaRPr lang="de-CH"/>
            </a:p>
          </p:txBody>
        </p:sp>
        <p:sp>
          <p:nvSpPr>
            <p:cNvPr id="21" name="TextBox 21"/>
            <p:cNvSpPr txBox="1"/>
            <p:nvPr/>
          </p:nvSpPr>
          <p:spPr>
            <a:xfrm>
              <a:off x="0" y="-66675"/>
              <a:ext cx="1013291" cy="317260"/>
            </a:xfrm>
            <a:prstGeom prst="rect">
              <a:avLst/>
            </a:prstGeom>
          </p:spPr>
          <p:txBody>
            <a:bodyPr lIns="0" tIns="0" rIns="0" bIns="0" rtlCol="0" anchor="ctr"/>
            <a:lstStyle/>
            <a:p>
              <a:pPr marL="0" lvl="0" indent="0" algn="ctr">
                <a:lnSpc>
                  <a:spcPts val="3479"/>
                </a:lnSpc>
                <a:spcBef>
                  <a:spcPct val="0"/>
                </a:spcBef>
              </a:pPr>
              <a:r>
                <a:rPr lang="en-US" sz="2450" b="1" err="1">
                  <a:solidFill>
                    <a:srgbClr val="FFFFFF"/>
                  </a:solidFill>
                  <a:latin typeface="Poppins Bold"/>
                  <a:cs typeface="Poppins Bold"/>
                  <a:sym typeface="Poppins Bold"/>
                </a:rPr>
                <a:t>Datenhaltung</a:t>
              </a:r>
              <a:endParaRPr lang="de-DE" err="1"/>
            </a:p>
          </p:txBody>
        </p:sp>
      </p:grpSp>
      <p:grpSp>
        <p:nvGrpSpPr>
          <p:cNvPr id="22" name="Group 22"/>
          <p:cNvGrpSpPr/>
          <p:nvPr/>
        </p:nvGrpSpPr>
        <p:grpSpPr>
          <a:xfrm>
            <a:off x="5912407" y="2404454"/>
            <a:ext cx="2772169" cy="867963"/>
            <a:chOff x="0" y="-66675"/>
            <a:chExt cx="1013291" cy="317260"/>
          </a:xfrm>
        </p:grpSpPr>
        <p:sp>
          <p:nvSpPr>
            <p:cNvPr id="23" name="Freeform 23"/>
            <p:cNvSpPr/>
            <p:nvPr/>
          </p:nvSpPr>
          <p:spPr>
            <a:xfrm>
              <a:off x="0" y="0"/>
              <a:ext cx="1013291" cy="250585"/>
            </a:xfrm>
            <a:custGeom>
              <a:avLst/>
              <a:gdLst/>
              <a:ahLst/>
              <a:cxnLst/>
              <a:rect l="l" t="t" r="r" b="b"/>
              <a:pathLst>
                <a:path w="1013291" h="250585">
                  <a:moveTo>
                    <a:pt x="125293" y="0"/>
                  </a:moveTo>
                  <a:lnTo>
                    <a:pt x="887999" y="0"/>
                  </a:lnTo>
                  <a:cubicBezTo>
                    <a:pt x="921228" y="0"/>
                    <a:pt x="953097" y="13200"/>
                    <a:pt x="976594" y="36697"/>
                  </a:cubicBezTo>
                  <a:cubicBezTo>
                    <a:pt x="1000091" y="60194"/>
                    <a:pt x="1013291" y="92063"/>
                    <a:pt x="1013291" y="125293"/>
                  </a:cubicBezTo>
                  <a:lnTo>
                    <a:pt x="1013291" y="125293"/>
                  </a:lnTo>
                  <a:cubicBezTo>
                    <a:pt x="1013291" y="158522"/>
                    <a:pt x="1000091" y="190391"/>
                    <a:pt x="976594" y="213888"/>
                  </a:cubicBezTo>
                  <a:cubicBezTo>
                    <a:pt x="953097" y="237385"/>
                    <a:pt x="921228" y="250585"/>
                    <a:pt x="887999"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txBody>
            <a:bodyPr/>
            <a:lstStyle/>
            <a:p>
              <a:endParaRPr lang="de-CH"/>
            </a:p>
          </p:txBody>
        </p:sp>
        <p:sp>
          <p:nvSpPr>
            <p:cNvPr id="24" name="TextBox 24"/>
            <p:cNvSpPr txBox="1"/>
            <p:nvPr/>
          </p:nvSpPr>
          <p:spPr>
            <a:xfrm>
              <a:off x="0" y="-66675"/>
              <a:ext cx="1013291" cy="317260"/>
            </a:xfrm>
            <a:prstGeom prst="rect">
              <a:avLst/>
            </a:prstGeom>
          </p:spPr>
          <p:txBody>
            <a:bodyPr lIns="0" tIns="0" rIns="0" bIns="0" rtlCol="0" anchor="ctr"/>
            <a:lstStyle/>
            <a:p>
              <a:pPr marL="0" lvl="0" indent="0" algn="ctr">
                <a:lnSpc>
                  <a:spcPts val="3479"/>
                </a:lnSpc>
                <a:spcBef>
                  <a:spcPct val="0"/>
                </a:spcBef>
              </a:pPr>
              <a:r>
                <a:rPr lang="en-US" sz="2450" b="1" err="1">
                  <a:solidFill>
                    <a:srgbClr val="FFFFFF"/>
                  </a:solidFill>
                  <a:latin typeface="Poppins Bold"/>
                  <a:cs typeface="Poppins Bold"/>
                  <a:sym typeface="Poppins Bold"/>
                </a:rPr>
                <a:t>Oberfläche</a:t>
              </a:r>
              <a:endParaRPr lang="en-US" sz="2450" b="1" err="1">
                <a:solidFill>
                  <a:srgbClr val="FFFFFF"/>
                </a:solidFill>
                <a:latin typeface="Poppins Bold"/>
                <a:cs typeface="Poppins Bold"/>
              </a:endParaRPr>
            </a:p>
          </p:txBody>
        </p:sp>
      </p:grpSp>
      <p:grpSp>
        <p:nvGrpSpPr>
          <p:cNvPr id="25" name="Group 25"/>
          <p:cNvGrpSpPr/>
          <p:nvPr/>
        </p:nvGrpSpPr>
        <p:grpSpPr>
          <a:xfrm>
            <a:off x="9569222" y="2404454"/>
            <a:ext cx="2670160" cy="867963"/>
            <a:chOff x="0" y="-66675"/>
            <a:chExt cx="976004" cy="317260"/>
          </a:xfrm>
        </p:grpSpPr>
        <p:sp>
          <p:nvSpPr>
            <p:cNvPr id="26" name="Freeform 26"/>
            <p:cNvSpPr/>
            <p:nvPr/>
          </p:nvSpPr>
          <p:spPr>
            <a:xfrm>
              <a:off x="0" y="0"/>
              <a:ext cx="976004" cy="250585"/>
            </a:xfrm>
            <a:custGeom>
              <a:avLst/>
              <a:gdLst/>
              <a:ahLst/>
              <a:cxnLst/>
              <a:rect l="l" t="t" r="r" b="b"/>
              <a:pathLst>
                <a:path w="976004" h="250585">
                  <a:moveTo>
                    <a:pt x="125293" y="0"/>
                  </a:moveTo>
                  <a:lnTo>
                    <a:pt x="850712" y="0"/>
                  </a:lnTo>
                  <a:cubicBezTo>
                    <a:pt x="883941" y="0"/>
                    <a:pt x="915810" y="13200"/>
                    <a:pt x="939307" y="36697"/>
                  </a:cubicBezTo>
                  <a:cubicBezTo>
                    <a:pt x="962804" y="60194"/>
                    <a:pt x="976004" y="92063"/>
                    <a:pt x="976004" y="125293"/>
                  </a:cubicBezTo>
                  <a:lnTo>
                    <a:pt x="976004" y="125293"/>
                  </a:lnTo>
                  <a:cubicBezTo>
                    <a:pt x="976004" y="158522"/>
                    <a:pt x="962804" y="190391"/>
                    <a:pt x="939307" y="213888"/>
                  </a:cubicBezTo>
                  <a:cubicBezTo>
                    <a:pt x="915810" y="237385"/>
                    <a:pt x="883941" y="250585"/>
                    <a:pt x="850712"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txBody>
            <a:bodyPr/>
            <a:lstStyle/>
            <a:p>
              <a:endParaRPr lang="de-CH"/>
            </a:p>
          </p:txBody>
        </p:sp>
        <p:sp>
          <p:nvSpPr>
            <p:cNvPr id="27" name="TextBox 27"/>
            <p:cNvSpPr txBox="1"/>
            <p:nvPr/>
          </p:nvSpPr>
          <p:spPr>
            <a:xfrm>
              <a:off x="0" y="-66675"/>
              <a:ext cx="976004" cy="317260"/>
            </a:xfrm>
            <a:prstGeom prst="rect">
              <a:avLst/>
            </a:prstGeom>
          </p:spPr>
          <p:txBody>
            <a:bodyPr lIns="0" tIns="0" rIns="0" bIns="0" rtlCol="0" anchor="ctr"/>
            <a:lstStyle/>
            <a:p>
              <a:pPr algn="ctr">
                <a:lnSpc>
                  <a:spcPts val="3479"/>
                </a:lnSpc>
                <a:spcBef>
                  <a:spcPct val="0"/>
                </a:spcBef>
              </a:pPr>
              <a:r>
                <a:rPr lang="en-US" sz="2450" b="1" err="1">
                  <a:solidFill>
                    <a:srgbClr val="FFFFFF"/>
                  </a:solidFill>
                  <a:latin typeface="Poppins Bold"/>
                  <a:cs typeface="Poppins Bold"/>
                  <a:sym typeface="Poppins Bold"/>
                </a:rPr>
                <a:t>Datentypen</a:t>
              </a:r>
              <a:endParaRPr lang="en-US" sz="2450" b="1" err="1">
                <a:solidFill>
                  <a:srgbClr val="FFFFFF"/>
                </a:solidFill>
                <a:latin typeface="Poppins Bold"/>
                <a:cs typeface="Poppins Bold"/>
              </a:endParaRPr>
            </a:p>
          </p:txBody>
        </p:sp>
      </p:grpSp>
      <p:sp>
        <p:nvSpPr>
          <p:cNvPr id="28" name="TextBox 28"/>
          <p:cNvSpPr txBox="1"/>
          <p:nvPr/>
        </p:nvSpPr>
        <p:spPr>
          <a:xfrm>
            <a:off x="2310929" y="3415293"/>
            <a:ext cx="2661498" cy="4999702"/>
          </a:xfrm>
          <a:prstGeom prst="rect">
            <a:avLst/>
          </a:prstGeom>
        </p:spPr>
        <p:txBody>
          <a:bodyPr lIns="0" tIns="0" rIns="0" bIns="0" rtlCol="0" anchor="t">
            <a:spAutoFit/>
          </a:bodyPr>
          <a:lstStyle/>
          <a:p>
            <a:pPr>
              <a:lnSpc>
                <a:spcPts val="2334"/>
              </a:lnSpc>
              <a:spcBef>
                <a:spcPct val="0"/>
              </a:spcBef>
            </a:pPr>
            <a:r>
              <a:rPr lang="en-US" sz="1650" spc="-33" err="1">
                <a:solidFill>
                  <a:srgbClr val="FDFDFD"/>
                </a:solidFill>
                <a:latin typeface="Poppins"/>
                <a:ea typeface="Poppins"/>
                <a:cs typeface="Poppins"/>
                <a:sym typeface="Poppins"/>
              </a:rPr>
              <a:t>Entscheid</a:t>
            </a:r>
            <a:r>
              <a:rPr lang="en-US" sz="1650" spc="-33">
                <a:solidFill>
                  <a:srgbClr val="FDFDFD"/>
                </a:solidFill>
                <a:latin typeface="Poppins"/>
                <a:ea typeface="Poppins"/>
                <a:cs typeface="Poppins"/>
                <a:sym typeface="Poppins"/>
              </a:rPr>
              <a:t>, die Daten in Excel </a:t>
            </a:r>
            <a:r>
              <a:rPr lang="en-US" sz="1650" spc="-33" err="1">
                <a:solidFill>
                  <a:srgbClr val="FDFDFD"/>
                </a:solidFill>
                <a:latin typeface="Poppins"/>
                <a:ea typeface="Poppins"/>
                <a:cs typeface="Poppins"/>
                <a:sym typeface="Poppins"/>
              </a:rPr>
              <a:t>zu</a:t>
            </a:r>
            <a:r>
              <a:rPr lang="en-US" sz="1650" spc="-33">
                <a:solidFill>
                  <a:srgbClr val="FDFDFD"/>
                </a:solidFill>
                <a:latin typeface="Poppins"/>
                <a:ea typeface="Poppins"/>
                <a:cs typeface="Poppins"/>
                <a:sym typeface="Poppins"/>
              </a:rPr>
              <a:t> </a:t>
            </a:r>
            <a:r>
              <a:rPr lang="en-US" sz="1650" spc="-33" err="1">
                <a:solidFill>
                  <a:srgbClr val="FDFDFD"/>
                </a:solidFill>
                <a:latin typeface="Poppins"/>
                <a:ea typeface="Poppins"/>
                <a:cs typeface="Poppins"/>
                <a:sym typeface="Poppins"/>
              </a:rPr>
              <a:t>speichern</a:t>
            </a:r>
            <a:r>
              <a:rPr lang="en-US" sz="1650" spc="-33">
                <a:solidFill>
                  <a:srgbClr val="FDFDFD"/>
                </a:solidFill>
                <a:latin typeface="Poppins"/>
                <a:ea typeface="Poppins"/>
                <a:cs typeface="Poppins"/>
                <a:sym typeface="Poppins"/>
              </a:rPr>
              <a:t> und </a:t>
            </a:r>
            <a:r>
              <a:rPr lang="en-US" sz="1650" spc="-33" err="1">
                <a:solidFill>
                  <a:srgbClr val="FDFDFD"/>
                </a:solidFill>
                <a:latin typeface="Poppins"/>
                <a:ea typeface="Poppins"/>
                <a:cs typeface="Poppins"/>
                <a:sym typeface="Poppins"/>
              </a:rPr>
              <a:t>nicht</a:t>
            </a:r>
            <a:r>
              <a:rPr lang="en-US" sz="1650" spc="-33">
                <a:solidFill>
                  <a:srgbClr val="FDFDFD"/>
                </a:solidFill>
                <a:latin typeface="Poppins"/>
                <a:ea typeface="Poppins"/>
                <a:cs typeface="Poppins"/>
                <a:sym typeface="Poppins"/>
              </a:rPr>
              <a:t> in </a:t>
            </a:r>
            <a:r>
              <a:rPr lang="en-US" sz="1650" spc="-33" err="1">
                <a:solidFill>
                  <a:srgbClr val="FDFDFD"/>
                </a:solidFill>
                <a:latin typeface="Poppins"/>
                <a:ea typeface="Poppins"/>
                <a:cs typeface="Poppins"/>
                <a:sym typeface="Poppins"/>
              </a:rPr>
              <a:t>einer</a:t>
            </a:r>
            <a:r>
              <a:rPr lang="en-US" sz="1650" spc="-33">
                <a:solidFill>
                  <a:srgbClr val="FDFDFD"/>
                </a:solidFill>
                <a:latin typeface="Poppins"/>
                <a:ea typeface="Poppins"/>
                <a:cs typeface="Poppins"/>
                <a:sym typeface="Poppins"/>
              </a:rPr>
              <a:t> </a:t>
            </a:r>
            <a:r>
              <a:rPr lang="en-US" sz="1650" spc="-33" err="1">
                <a:solidFill>
                  <a:srgbClr val="FDFDFD"/>
                </a:solidFill>
                <a:latin typeface="Poppins"/>
                <a:ea typeface="Poppins"/>
                <a:cs typeface="Poppins"/>
                <a:sym typeface="Poppins"/>
              </a:rPr>
              <a:t>Datenbank</a:t>
            </a:r>
            <a:r>
              <a:rPr lang="en-US" sz="1650" spc="-33">
                <a:solidFill>
                  <a:srgbClr val="FDFDFD"/>
                </a:solidFill>
                <a:latin typeface="Poppins"/>
                <a:ea typeface="Poppins"/>
                <a:cs typeface="Poppins"/>
                <a:sym typeface="Poppins"/>
              </a:rPr>
              <a:t>. </a:t>
            </a:r>
            <a:endParaRPr lang="en-US" sz="1650" spc="-33">
              <a:solidFill>
                <a:srgbClr val="FDFDFD"/>
              </a:solidFill>
              <a:latin typeface="Poppins"/>
              <a:ea typeface="Poppins"/>
              <a:cs typeface="Poppins"/>
            </a:endParaRPr>
          </a:p>
          <a:p>
            <a:pPr>
              <a:lnSpc>
                <a:spcPts val="2334"/>
              </a:lnSpc>
              <a:spcBef>
                <a:spcPct val="0"/>
              </a:spcBef>
            </a:pPr>
            <a:r>
              <a:rPr lang="en-US" sz="1650" spc="-33" err="1">
                <a:solidFill>
                  <a:srgbClr val="FDFDFD"/>
                </a:solidFill>
                <a:latin typeface="Poppins"/>
                <a:ea typeface="Poppins"/>
                <a:cs typeface="Poppins"/>
              </a:rPr>
              <a:t>Diese</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Entscheidung</a:t>
            </a:r>
            <a:r>
              <a:rPr lang="en-US" sz="1650" spc="-33">
                <a:solidFill>
                  <a:srgbClr val="FDFDFD"/>
                </a:solidFill>
                <a:latin typeface="Poppins"/>
                <a:ea typeface="Poppins"/>
                <a:cs typeface="Poppins"/>
              </a:rPr>
              <a:t> hat </a:t>
            </a:r>
            <a:r>
              <a:rPr lang="en-US" sz="1650" spc="-33" err="1">
                <a:solidFill>
                  <a:srgbClr val="FDFDFD"/>
                </a:solidFill>
                <a:latin typeface="Poppins"/>
                <a:ea typeface="Poppins"/>
                <a:cs typeface="Poppins"/>
              </a:rPr>
              <a:t>dazu</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geführt</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dass</a:t>
            </a:r>
            <a:r>
              <a:rPr lang="en-US" sz="1650" spc="-33">
                <a:solidFill>
                  <a:srgbClr val="FDFDFD"/>
                </a:solidFill>
                <a:latin typeface="Poppins"/>
                <a:ea typeface="Poppins"/>
                <a:cs typeface="Poppins"/>
              </a:rPr>
              <a:t> der </a:t>
            </a:r>
            <a:r>
              <a:rPr lang="en-US" sz="1650" spc="-33" err="1">
                <a:solidFill>
                  <a:srgbClr val="FDFDFD"/>
                </a:solidFill>
                <a:latin typeface="Poppins"/>
                <a:ea typeface="Poppins"/>
                <a:cs typeface="Poppins"/>
              </a:rPr>
              <a:t>Programmcode</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schwieriger</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zu</a:t>
            </a:r>
            <a:r>
              <a:rPr lang="en-US" sz="1650" spc="-33">
                <a:solidFill>
                  <a:srgbClr val="FDFDFD"/>
                </a:solidFill>
                <a:latin typeface="Poppins"/>
                <a:ea typeface="Poppins"/>
                <a:cs typeface="Poppins"/>
              </a:rPr>
              <a:t> </a:t>
            </a:r>
            <a:r>
              <a:rPr lang="en-US" sz="1650" spc="-33" err="1">
                <a:solidFill>
                  <a:srgbClr val="FDFDFD"/>
                </a:solidFill>
                <a:latin typeface="Poppins"/>
                <a:ea typeface="Poppins"/>
                <a:cs typeface="Poppins"/>
              </a:rPr>
              <a:t>schreiben</a:t>
            </a:r>
            <a:r>
              <a:rPr lang="en-US" sz="1650" spc="-33">
                <a:solidFill>
                  <a:srgbClr val="FDFDFD"/>
                </a:solidFill>
                <a:latin typeface="Poppins"/>
                <a:ea typeface="Poppins"/>
                <a:cs typeface="Poppins"/>
              </a:rPr>
              <a:t> war.</a:t>
            </a:r>
          </a:p>
          <a:p>
            <a:pPr>
              <a:lnSpc>
                <a:spcPts val="2334"/>
              </a:lnSpc>
              <a:spcBef>
                <a:spcPct val="0"/>
              </a:spcBef>
            </a:pPr>
            <a:endParaRPr lang="en-US" sz="1650" spc="-33">
              <a:solidFill>
                <a:srgbClr val="FDFDFD"/>
              </a:solidFill>
              <a:latin typeface="Poppins"/>
              <a:ea typeface="Poppins"/>
              <a:cs typeface="Poppins"/>
            </a:endParaRPr>
          </a:p>
          <a:p>
            <a:pPr>
              <a:lnSpc>
                <a:spcPts val="2334"/>
              </a:lnSpc>
              <a:spcBef>
                <a:spcPct val="0"/>
              </a:spcBef>
            </a:pPr>
            <a:r>
              <a:rPr lang="en-US" sz="1650" b="1" spc="-33" err="1">
                <a:solidFill>
                  <a:schemeClr val="bg1"/>
                </a:solidFill>
                <a:latin typeface="Poppins"/>
                <a:ea typeface="Poppins"/>
                <a:cs typeface="Poppins"/>
              </a:rPr>
              <a:t>Vorteil</a:t>
            </a:r>
            <a:endParaRPr lang="en-US" sz="1650" b="1" spc="-33">
              <a:solidFill>
                <a:schemeClr val="bg1"/>
              </a:solidFill>
              <a:latin typeface="Poppins"/>
              <a:ea typeface="Poppins"/>
              <a:cs typeface="Poppins"/>
            </a:endParaRPr>
          </a:p>
          <a:p>
            <a:pPr marL="285750" indent="-285750">
              <a:lnSpc>
                <a:spcPts val="2334"/>
              </a:lnSpc>
              <a:spcBef>
                <a:spcPct val="0"/>
              </a:spcBef>
              <a:buFont typeface="Arial"/>
              <a:buChar char="•"/>
            </a:pPr>
            <a:r>
              <a:rPr lang="en-US" sz="1650" spc="-33">
                <a:solidFill>
                  <a:schemeClr val="bg1"/>
                </a:solidFill>
                <a:latin typeface="Poppins"/>
                <a:ea typeface="Poppins"/>
                <a:cs typeface="Poppins"/>
              </a:rPr>
              <a:t>Excel </a:t>
            </a:r>
            <a:r>
              <a:rPr lang="en-US" sz="1650" spc="-33" err="1">
                <a:solidFill>
                  <a:schemeClr val="bg1"/>
                </a:solidFill>
                <a:latin typeface="Poppins"/>
                <a:ea typeface="Poppins"/>
                <a:cs typeface="Poppins"/>
              </a:rPr>
              <a:t>ist</a:t>
            </a:r>
            <a:r>
              <a:rPr lang="en-US" sz="1650" spc="-33">
                <a:solidFill>
                  <a:schemeClr val="bg1"/>
                </a:solidFill>
                <a:latin typeface="Poppins"/>
                <a:ea typeface="Poppins"/>
                <a:cs typeface="Poppins"/>
              </a:rPr>
              <a:t> in der </a:t>
            </a:r>
            <a:r>
              <a:rPr lang="en-US" sz="1650" spc="-33" err="1">
                <a:solidFill>
                  <a:schemeClr val="bg1"/>
                </a:solidFill>
                <a:latin typeface="Poppins"/>
                <a:ea typeface="Poppins"/>
                <a:cs typeface="Poppins"/>
              </a:rPr>
              <a:t>Schulverwaltung</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bekannt</a:t>
            </a:r>
            <a:endParaRPr lang="en-US" sz="1650" spc="-33">
              <a:solidFill>
                <a:schemeClr val="bg1"/>
              </a:solidFill>
              <a:latin typeface="Poppins"/>
              <a:ea typeface="Poppins"/>
              <a:cs typeface="Poppins"/>
            </a:endParaRPr>
          </a:p>
          <a:p>
            <a:pPr>
              <a:lnSpc>
                <a:spcPts val="2334"/>
              </a:lnSpc>
              <a:spcBef>
                <a:spcPct val="0"/>
              </a:spcBef>
            </a:pPr>
            <a:r>
              <a:rPr lang="en-US" sz="1650" b="1" spc="-33" err="1">
                <a:solidFill>
                  <a:schemeClr val="bg1"/>
                </a:solidFill>
                <a:latin typeface="Poppins"/>
                <a:ea typeface="Poppins"/>
                <a:cs typeface="Poppins"/>
              </a:rPr>
              <a:t>Nachteil</a:t>
            </a:r>
            <a:endParaRPr lang="en-US" sz="1650" b="1" spc="-33">
              <a:solidFill>
                <a:schemeClr val="bg1"/>
              </a:solidFill>
              <a:latin typeface="Poppins"/>
              <a:ea typeface="Poppins"/>
              <a:cs typeface="Poppins"/>
            </a:endParaRPr>
          </a:p>
          <a:p>
            <a:pPr marL="285750" indent="-285750">
              <a:lnSpc>
                <a:spcPts val="2334"/>
              </a:lnSpc>
              <a:spcBef>
                <a:spcPct val="0"/>
              </a:spcBef>
              <a:buFont typeface="Arial"/>
              <a:buChar char="•"/>
            </a:pPr>
            <a:r>
              <a:rPr lang="en-US" sz="1650" spc="-33" err="1">
                <a:solidFill>
                  <a:schemeClr val="bg1"/>
                </a:solidFill>
                <a:latin typeface="Poppins"/>
                <a:ea typeface="Poppins"/>
                <a:cs typeface="Poppins"/>
              </a:rPr>
              <a:t>Aufwändiger</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zu</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programmieren</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als</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mit</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einer</a:t>
            </a:r>
            <a:r>
              <a:rPr lang="en-US" sz="1650" spc="-33">
                <a:solidFill>
                  <a:schemeClr val="bg1"/>
                </a:solidFill>
                <a:latin typeface="Poppins"/>
                <a:ea typeface="Poppins"/>
                <a:cs typeface="Poppins"/>
              </a:rPr>
              <a:t> </a:t>
            </a:r>
            <a:r>
              <a:rPr lang="en-US" sz="1650" spc="-33" err="1">
                <a:solidFill>
                  <a:schemeClr val="bg1"/>
                </a:solidFill>
                <a:latin typeface="Poppins"/>
                <a:ea typeface="Poppins"/>
                <a:cs typeface="Poppins"/>
              </a:rPr>
              <a:t>Datenbank</a:t>
            </a:r>
            <a:r>
              <a:rPr lang="en-US" sz="1650" spc="-33">
                <a:solidFill>
                  <a:schemeClr val="bg1"/>
                </a:solidFill>
                <a:latin typeface="Poppins"/>
                <a:ea typeface="Poppins"/>
                <a:cs typeface="Poppins"/>
              </a:rPr>
              <a:t>.</a:t>
            </a:r>
          </a:p>
        </p:txBody>
      </p:sp>
      <p:sp>
        <p:nvSpPr>
          <p:cNvPr id="29" name="TextBox 29"/>
          <p:cNvSpPr txBox="1"/>
          <p:nvPr/>
        </p:nvSpPr>
        <p:spPr>
          <a:xfrm>
            <a:off x="5999225" y="3415293"/>
            <a:ext cx="2661498" cy="2345129"/>
          </a:xfrm>
          <a:prstGeom prst="rect">
            <a:avLst/>
          </a:prstGeom>
        </p:spPr>
        <p:txBody>
          <a:bodyPr lIns="0" tIns="0" rIns="0" bIns="0" rtlCol="0" anchor="t">
            <a:spAutoFit/>
          </a:bodyPr>
          <a:lstStyle/>
          <a:p>
            <a:pPr algn="ctr">
              <a:lnSpc>
                <a:spcPts val="2334"/>
              </a:lnSpc>
              <a:spcBef>
                <a:spcPct val="0"/>
              </a:spcBef>
            </a:pPr>
            <a:r>
              <a:rPr lang="en-US" sz="1650" spc="-33">
                <a:solidFill>
                  <a:srgbClr val="FDFDFD"/>
                </a:solidFill>
                <a:latin typeface="Poppins"/>
                <a:cs typeface="Poppins"/>
                <a:sym typeface="Poppins"/>
              </a:rPr>
              <a:t>Nur </a:t>
            </a:r>
            <a:r>
              <a:rPr lang="en-US" sz="1650" spc="-33" err="1">
                <a:solidFill>
                  <a:srgbClr val="FDFDFD"/>
                </a:solidFill>
                <a:latin typeface="Poppins"/>
                <a:cs typeface="Poppins"/>
                <a:sym typeface="Poppins"/>
              </a:rPr>
              <a:t>begrenzte</a:t>
            </a:r>
            <a:r>
              <a:rPr lang="en-US" sz="1650" spc="-33">
                <a:solidFill>
                  <a:srgbClr val="FDFDFD"/>
                </a:solidFill>
                <a:latin typeface="Poppins"/>
                <a:cs typeface="Poppins"/>
                <a:sym typeface="Poppins"/>
              </a:rPr>
              <a:t> </a:t>
            </a:r>
            <a:r>
              <a:rPr lang="en-US" sz="1650" spc="-33" err="1">
                <a:solidFill>
                  <a:srgbClr val="FDFDFD"/>
                </a:solidFill>
                <a:latin typeface="Poppins"/>
                <a:cs typeface="Poppins"/>
                <a:sym typeface="Poppins"/>
              </a:rPr>
              <a:t>Vorkenntnisse</a:t>
            </a:r>
            <a:r>
              <a:rPr lang="en-US" sz="1650" spc="-33">
                <a:solidFill>
                  <a:srgbClr val="FDFDFD"/>
                </a:solidFill>
                <a:latin typeface="Poppins"/>
                <a:cs typeface="Poppins"/>
                <a:sym typeface="Poppins"/>
              </a:rPr>
              <a:t> in HTML </a:t>
            </a:r>
            <a:r>
              <a:rPr lang="en-US" sz="1650" spc="-33" err="1">
                <a:solidFill>
                  <a:srgbClr val="FDFDFD"/>
                </a:solidFill>
                <a:latin typeface="Poppins"/>
                <a:cs typeface="Poppins"/>
                <a:sym typeface="Poppins"/>
              </a:rPr>
              <a:t>oder</a:t>
            </a:r>
            <a:r>
              <a:rPr lang="en-US" sz="1650" spc="-33">
                <a:solidFill>
                  <a:srgbClr val="FDFDFD"/>
                </a:solidFill>
                <a:latin typeface="Poppins"/>
                <a:cs typeface="Poppins"/>
                <a:sym typeface="Poppins"/>
              </a:rPr>
              <a:t> CSS.</a:t>
            </a:r>
          </a:p>
          <a:p>
            <a:pPr algn="ctr">
              <a:lnSpc>
                <a:spcPts val="2334"/>
              </a:lnSpc>
              <a:spcBef>
                <a:spcPct val="0"/>
              </a:spcBef>
            </a:pPr>
            <a:endParaRPr lang="en-US" sz="1650" spc="-33">
              <a:solidFill>
                <a:srgbClr val="FDFDFD"/>
              </a:solidFill>
              <a:latin typeface="Poppins"/>
              <a:cs typeface="Poppins"/>
            </a:endParaRPr>
          </a:p>
          <a:p>
            <a:pPr algn="ctr">
              <a:lnSpc>
                <a:spcPts val="2334"/>
              </a:lnSpc>
              <a:spcBef>
                <a:spcPct val="0"/>
              </a:spcBef>
            </a:pPr>
            <a:r>
              <a:rPr lang="en-US" sz="1650" spc="-33">
                <a:solidFill>
                  <a:srgbClr val="FDFDFD"/>
                </a:solidFill>
                <a:latin typeface="Poppins"/>
                <a:cs typeface="Poppins"/>
              </a:rPr>
              <a:t>Ich </a:t>
            </a:r>
            <a:r>
              <a:rPr lang="en-US" sz="1650" spc="-33" err="1">
                <a:solidFill>
                  <a:srgbClr val="FDFDFD"/>
                </a:solidFill>
                <a:latin typeface="Poppins"/>
                <a:cs typeface="Poppins"/>
              </a:rPr>
              <a:t>musste</a:t>
            </a:r>
            <a:r>
              <a:rPr lang="en-US" sz="1650" spc="-33">
                <a:solidFill>
                  <a:srgbClr val="FDFDFD"/>
                </a:solidFill>
                <a:latin typeface="Poppins"/>
                <a:cs typeface="Poppins"/>
              </a:rPr>
              <a:t> mir </a:t>
            </a:r>
            <a:r>
              <a:rPr lang="en-US" sz="1650" spc="-33" err="1">
                <a:solidFill>
                  <a:srgbClr val="FDFDFD"/>
                </a:solidFill>
                <a:latin typeface="Poppins"/>
                <a:cs typeface="Poppins"/>
              </a:rPr>
              <a:t>viel</a:t>
            </a:r>
            <a:r>
              <a:rPr lang="en-US" sz="1650" spc="-33">
                <a:solidFill>
                  <a:srgbClr val="FDFDFD"/>
                </a:solidFill>
                <a:latin typeface="Poppins"/>
                <a:cs typeface="Poppins"/>
              </a:rPr>
              <a:t> Wissen </a:t>
            </a:r>
            <a:r>
              <a:rPr lang="en-US" sz="1650" spc="-33" err="1">
                <a:solidFill>
                  <a:srgbClr val="FDFDFD"/>
                </a:solidFill>
                <a:latin typeface="Poppins"/>
                <a:cs typeface="Poppins"/>
              </a:rPr>
              <a:t>über</a:t>
            </a:r>
            <a:r>
              <a:rPr lang="en-US" sz="1650" spc="-33">
                <a:solidFill>
                  <a:srgbClr val="FDFDFD"/>
                </a:solidFill>
                <a:latin typeface="Poppins"/>
                <a:cs typeface="Poppins"/>
              </a:rPr>
              <a:t> die </a:t>
            </a:r>
            <a:r>
              <a:rPr lang="en-US" sz="1650" spc="-33" err="1">
                <a:solidFill>
                  <a:srgbClr val="FDFDFD"/>
                </a:solidFill>
                <a:latin typeface="Poppins"/>
                <a:cs typeface="Poppins"/>
              </a:rPr>
              <a:t>Gestaltung</a:t>
            </a:r>
            <a:r>
              <a:rPr lang="en-US" sz="1650" spc="-33">
                <a:solidFill>
                  <a:srgbClr val="FDFDFD"/>
                </a:solidFill>
                <a:latin typeface="Poppins"/>
                <a:cs typeface="Poppins"/>
              </a:rPr>
              <a:t> von </a:t>
            </a:r>
            <a:r>
              <a:rPr lang="en-US" sz="1650" spc="-33" err="1">
                <a:solidFill>
                  <a:srgbClr val="FDFDFD"/>
                </a:solidFill>
                <a:latin typeface="Poppins"/>
                <a:cs typeface="Poppins"/>
              </a:rPr>
              <a:t>Webseiten</a:t>
            </a:r>
            <a:r>
              <a:rPr lang="en-US" sz="1650" spc="-33">
                <a:solidFill>
                  <a:srgbClr val="FDFDFD"/>
                </a:solidFill>
                <a:latin typeface="Poppins"/>
                <a:cs typeface="Poppins"/>
              </a:rPr>
              <a:t> (HTML &amp; CSS) </a:t>
            </a:r>
            <a:r>
              <a:rPr lang="en-US" sz="1650" spc="-33" err="1">
                <a:solidFill>
                  <a:srgbClr val="FDFDFD"/>
                </a:solidFill>
                <a:latin typeface="Poppins"/>
                <a:cs typeface="Poppins"/>
              </a:rPr>
              <a:t>aneignen</a:t>
            </a:r>
            <a:r>
              <a:rPr lang="en-US" sz="1650" spc="-33">
                <a:solidFill>
                  <a:srgbClr val="FDFDFD"/>
                </a:solidFill>
                <a:latin typeface="Poppins"/>
                <a:cs typeface="Poppins"/>
              </a:rPr>
              <a:t>.</a:t>
            </a:r>
          </a:p>
        </p:txBody>
      </p:sp>
      <p:sp>
        <p:nvSpPr>
          <p:cNvPr id="30" name="TextBox 30"/>
          <p:cNvSpPr txBox="1"/>
          <p:nvPr/>
        </p:nvSpPr>
        <p:spPr>
          <a:xfrm>
            <a:off x="9689588" y="3415293"/>
            <a:ext cx="2661498" cy="2345129"/>
          </a:xfrm>
          <a:prstGeom prst="rect">
            <a:avLst/>
          </a:prstGeom>
        </p:spPr>
        <p:txBody>
          <a:bodyPr lIns="0" tIns="0" rIns="0" bIns="0" rtlCol="0" anchor="t">
            <a:spAutoFit/>
          </a:bodyPr>
          <a:lstStyle/>
          <a:p>
            <a:pPr algn="ctr">
              <a:lnSpc>
                <a:spcPts val="2334"/>
              </a:lnSpc>
              <a:spcBef>
                <a:spcPct val="0"/>
              </a:spcBef>
            </a:pPr>
            <a:r>
              <a:rPr lang="en-US" sz="1650" spc="-33" err="1">
                <a:solidFill>
                  <a:srgbClr val="FDFDFD"/>
                </a:solidFill>
                <a:latin typeface="Poppins"/>
                <a:cs typeface="Poppins"/>
                <a:sym typeface="Poppins"/>
              </a:rPr>
              <a:t>Aufgrund</a:t>
            </a:r>
            <a:r>
              <a:rPr lang="en-US" sz="1650" spc="-33">
                <a:solidFill>
                  <a:srgbClr val="FDFDFD"/>
                </a:solidFill>
                <a:latin typeface="Poppins"/>
                <a:cs typeface="Poppins"/>
                <a:sym typeface="Poppins"/>
              </a:rPr>
              <a:t> der </a:t>
            </a:r>
            <a:r>
              <a:rPr lang="en-US" sz="1650" spc="-33" err="1">
                <a:solidFill>
                  <a:srgbClr val="FDFDFD"/>
                </a:solidFill>
                <a:latin typeface="Poppins"/>
                <a:cs typeface="Poppins"/>
                <a:sym typeface="Poppins"/>
              </a:rPr>
              <a:t>Datenhaltung</a:t>
            </a:r>
            <a:r>
              <a:rPr lang="en-US" sz="1650" spc="-33">
                <a:solidFill>
                  <a:srgbClr val="FDFDFD"/>
                </a:solidFill>
                <a:latin typeface="Poppins"/>
                <a:cs typeface="Poppins"/>
                <a:sym typeface="Poppins"/>
              </a:rPr>
              <a:t> in Excel, </a:t>
            </a:r>
            <a:r>
              <a:rPr lang="en-US" sz="1650" spc="-33" err="1">
                <a:solidFill>
                  <a:srgbClr val="FDFDFD"/>
                </a:solidFill>
                <a:latin typeface="Poppins"/>
                <a:cs typeface="Poppins"/>
                <a:sym typeface="Poppins"/>
              </a:rPr>
              <a:t>werden</a:t>
            </a:r>
            <a:r>
              <a:rPr lang="en-US" sz="1650" spc="-33">
                <a:solidFill>
                  <a:srgbClr val="FDFDFD"/>
                </a:solidFill>
                <a:latin typeface="Poppins"/>
                <a:cs typeface="Poppins"/>
                <a:sym typeface="Poppins"/>
              </a:rPr>
              <a:t> </a:t>
            </a:r>
            <a:r>
              <a:rPr lang="en-US" sz="1650" spc="-33" err="1">
                <a:solidFill>
                  <a:srgbClr val="FDFDFD"/>
                </a:solidFill>
                <a:latin typeface="Poppins"/>
                <a:cs typeface="Poppins"/>
                <a:sym typeface="Poppins"/>
              </a:rPr>
              <a:t>andere</a:t>
            </a:r>
            <a:r>
              <a:rPr lang="en-US" sz="1650" spc="-33">
                <a:solidFill>
                  <a:srgbClr val="FDFDFD"/>
                </a:solidFill>
                <a:latin typeface="Poppins"/>
                <a:cs typeface="Poppins"/>
                <a:sym typeface="Poppins"/>
              </a:rPr>
              <a:t> </a:t>
            </a:r>
            <a:r>
              <a:rPr lang="en-US" sz="1650" spc="-33" err="1">
                <a:solidFill>
                  <a:srgbClr val="FDFDFD"/>
                </a:solidFill>
                <a:latin typeface="Poppins"/>
                <a:cs typeface="Poppins"/>
                <a:sym typeface="Poppins"/>
              </a:rPr>
              <a:t>Variabeln-Typen</a:t>
            </a:r>
            <a:r>
              <a:rPr lang="en-US" sz="1650" spc="-33">
                <a:solidFill>
                  <a:srgbClr val="FDFDFD"/>
                </a:solidFill>
                <a:latin typeface="Poppins"/>
                <a:cs typeface="Poppins"/>
                <a:sym typeface="Poppins"/>
              </a:rPr>
              <a:t> </a:t>
            </a:r>
            <a:r>
              <a:rPr lang="en-US" sz="1650" spc="-33" err="1">
                <a:solidFill>
                  <a:srgbClr val="FDFDFD"/>
                </a:solidFill>
                <a:latin typeface="Poppins"/>
                <a:cs typeface="Poppins"/>
                <a:sym typeface="Poppins"/>
              </a:rPr>
              <a:t>als</a:t>
            </a:r>
            <a:r>
              <a:rPr lang="en-US" sz="1650" spc="-33">
                <a:solidFill>
                  <a:srgbClr val="FDFDFD"/>
                </a:solidFill>
                <a:latin typeface="Poppins"/>
                <a:cs typeface="Poppins"/>
                <a:sym typeface="Poppins"/>
              </a:rPr>
              <a:t> in Python </a:t>
            </a:r>
            <a:r>
              <a:rPr lang="en-US" sz="1650" spc="-33" err="1">
                <a:solidFill>
                  <a:srgbClr val="FDFDFD"/>
                </a:solidFill>
                <a:latin typeface="Poppins"/>
                <a:cs typeface="Poppins"/>
                <a:sym typeface="Poppins"/>
              </a:rPr>
              <a:t>verwendet</a:t>
            </a:r>
            <a:r>
              <a:rPr lang="en-US" sz="1650" spc="-33">
                <a:solidFill>
                  <a:srgbClr val="FDFDFD"/>
                </a:solidFill>
                <a:latin typeface="Poppins"/>
                <a:cs typeface="Poppins"/>
                <a:sym typeface="Poppins"/>
              </a:rPr>
              <a:t>:</a:t>
            </a:r>
          </a:p>
          <a:p>
            <a:pPr marL="285750" indent="-285750" algn="ctr">
              <a:lnSpc>
                <a:spcPts val="2334"/>
              </a:lnSpc>
              <a:spcBef>
                <a:spcPct val="0"/>
              </a:spcBef>
              <a:buFont typeface="Arial"/>
              <a:buChar char="•"/>
            </a:pPr>
            <a:r>
              <a:rPr lang="en-US" sz="1650" spc="-33">
                <a:solidFill>
                  <a:srgbClr val="FDFDFD"/>
                </a:solidFill>
                <a:latin typeface="Poppins"/>
                <a:cs typeface="Poppins"/>
              </a:rPr>
              <a:t>Datum</a:t>
            </a:r>
          </a:p>
          <a:p>
            <a:pPr marL="285750" indent="-285750" algn="ctr">
              <a:lnSpc>
                <a:spcPts val="2334"/>
              </a:lnSpc>
              <a:spcBef>
                <a:spcPct val="0"/>
              </a:spcBef>
              <a:buFont typeface="Arial"/>
              <a:buChar char="•"/>
            </a:pPr>
            <a:r>
              <a:rPr lang="en-US" sz="1650" spc="-33">
                <a:solidFill>
                  <a:srgbClr val="FDFDFD"/>
                </a:solidFill>
                <a:latin typeface="Poppins"/>
                <a:cs typeface="Poppins"/>
              </a:rPr>
              <a:t>Leere Zelle</a:t>
            </a:r>
          </a:p>
          <a:p>
            <a:pPr marL="285750" indent="-285750" algn="ctr">
              <a:lnSpc>
                <a:spcPts val="2334"/>
              </a:lnSpc>
              <a:spcBef>
                <a:spcPct val="0"/>
              </a:spcBef>
              <a:buFont typeface="Arial"/>
              <a:buChar char="•"/>
            </a:pPr>
            <a:r>
              <a:rPr lang="en-US" sz="1650" spc="-33">
                <a:solidFill>
                  <a:srgbClr val="FDFDFD"/>
                </a:solidFill>
                <a:latin typeface="Poppins"/>
                <a:cs typeface="Poppins"/>
              </a:rPr>
              <a:t>Zahlen(immer float)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txBody>
          <a:bodyPr/>
          <a:lstStyle/>
          <a:p>
            <a:endParaRPr lang="de-CH"/>
          </a:p>
        </p:txBody>
      </p:sp>
      <p:grpSp>
        <p:nvGrpSpPr>
          <p:cNvPr id="5" name="Group 5"/>
          <p:cNvGrpSpPr/>
          <p:nvPr/>
        </p:nvGrpSpPr>
        <p:grpSpPr>
          <a:xfrm>
            <a:off x="12213997" y="3298645"/>
            <a:ext cx="5841799" cy="5146658"/>
            <a:chOff x="0" y="0"/>
            <a:chExt cx="1554321" cy="1369365"/>
          </a:xfrm>
        </p:grpSpPr>
        <p:sp>
          <p:nvSpPr>
            <p:cNvPr id="6" name="Freeform 6"/>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7" name="TextBox 7"/>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8" name="Group 8"/>
          <p:cNvGrpSpPr/>
          <p:nvPr/>
        </p:nvGrpSpPr>
        <p:grpSpPr>
          <a:xfrm>
            <a:off x="6224860" y="3298645"/>
            <a:ext cx="5841799" cy="5146658"/>
            <a:chOff x="0" y="0"/>
            <a:chExt cx="1554321" cy="1369365"/>
          </a:xfrm>
        </p:grpSpPr>
        <p:sp>
          <p:nvSpPr>
            <p:cNvPr id="9"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10"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1" name="Group 11"/>
          <p:cNvGrpSpPr/>
          <p:nvPr/>
        </p:nvGrpSpPr>
        <p:grpSpPr>
          <a:xfrm>
            <a:off x="232204" y="3298645"/>
            <a:ext cx="5841799" cy="5146658"/>
            <a:chOff x="0" y="0"/>
            <a:chExt cx="1554321" cy="1369365"/>
          </a:xfrm>
        </p:grpSpPr>
        <p:sp>
          <p:nvSpPr>
            <p:cNvPr id="12"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txBody>
            <a:bodyPr/>
            <a:lstStyle/>
            <a:p>
              <a:endParaRPr lang="de-CH"/>
            </a:p>
          </p:txBody>
        </p:sp>
        <p:sp>
          <p:nvSpPr>
            <p:cNvPr id="13"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de-CH"/>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26"/>
          <p:cNvSpPr txBox="1"/>
          <p:nvPr/>
        </p:nvSpPr>
        <p:spPr>
          <a:xfrm>
            <a:off x="5417025" y="897982"/>
            <a:ext cx="7453950" cy="1784656"/>
          </a:xfrm>
          <a:prstGeom prst="rect">
            <a:avLst/>
          </a:prstGeom>
        </p:spPr>
        <p:txBody>
          <a:bodyPr lIns="0" tIns="0" rIns="0" bIns="0" rtlCol="0" anchor="t">
            <a:spAutoFit/>
          </a:bodyPr>
          <a:lstStyle/>
          <a:p>
            <a:pPr algn="ctr">
              <a:lnSpc>
                <a:spcPts val="7151"/>
              </a:lnSpc>
              <a:spcBef>
                <a:spcPct val="0"/>
              </a:spcBef>
            </a:pPr>
            <a:r>
              <a:rPr lang="en-US" sz="5100">
                <a:solidFill>
                  <a:srgbClr val="FDFDFD"/>
                </a:solidFill>
                <a:latin typeface="Open Sans Extra Bold"/>
                <a:ea typeface="Open Sans Extra Bold"/>
                <a:cs typeface="Open Sans Extra Bold"/>
                <a:sym typeface="Open Sans Extra Bold"/>
              </a:rPr>
              <a:t>Der Weg </a:t>
            </a:r>
            <a:r>
              <a:rPr lang="en-US" sz="5100" err="1">
                <a:solidFill>
                  <a:srgbClr val="FDFDFD"/>
                </a:solidFill>
                <a:latin typeface="Open Sans Extra Bold"/>
                <a:ea typeface="Open Sans Extra Bold"/>
                <a:cs typeface="Open Sans Extra Bold"/>
                <a:sym typeface="Open Sans Extra Bold"/>
              </a:rPr>
              <a:t>zum</a:t>
            </a:r>
            <a:r>
              <a:rPr lang="en-US" sz="5100">
                <a:solidFill>
                  <a:srgbClr val="FDFDFD"/>
                </a:solidFill>
                <a:latin typeface="Open Sans Extra Bold"/>
                <a:ea typeface="Open Sans Extra Bold"/>
                <a:cs typeface="Open Sans Extra Bold"/>
                <a:sym typeface="Open Sans Extra Bold"/>
              </a:rPr>
              <a:t> </a:t>
            </a:r>
            <a:r>
              <a:rPr lang="en-US" sz="5100" err="1">
                <a:solidFill>
                  <a:srgbClr val="FDFDFD"/>
                </a:solidFill>
                <a:latin typeface="Open Sans Extra Bold"/>
                <a:ea typeface="Open Sans Extra Bold"/>
                <a:cs typeface="Open Sans Extra Bold"/>
                <a:sym typeface="Open Sans Extra Bold"/>
              </a:rPr>
              <a:t>Endprodukt</a:t>
            </a:r>
            <a:endParaRPr lang="en-US" sz="5108" err="1">
              <a:solidFill>
                <a:srgbClr val="FDFDFD"/>
              </a:solidFill>
              <a:latin typeface="Open Sans Extra Bold"/>
              <a:ea typeface="Open Sans Extra Bold"/>
              <a:cs typeface="Open Sans Extra Bold"/>
              <a:sym typeface="Open Sans Extra Bold"/>
            </a:endParaRPr>
          </a:p>
        </p:txBody>
      </p:sp>
      <p:sp>
        <p:nvSpPr>
          <p:cNvPr id="27" name="TextBox 27"/>
          <p:cNvSpPr txBox="1"/>
          <p:nvPr/>
        </p:nvSpPr>
        <p:spPr>
          <a:xfrm>
            <a:off x="6495061" y="5472086"/>
            <a:ext cx="5297877" cy="2140971"/>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err="1">
                <a:solidFill>
                  <a:srgbClr val="BFBFBF"/>
                </a:solidFill>
                <a:latin typeface="Poppins"/>
                <a:cs typeface="Poppins"/>
              </a:rPr>
              <a:t>Gespräch</a:t>
            </a:r>
            <a:r>
              <a:rPr lang="en-US" sz="1500" spc="-30">
                <a:solidFill>
                  <a:srgbClr val="BFBFBF"/>
                </a:solidFill>
                <a:latin typeface="Poppins"/>
                <a:cs typeface="Poppins"/>
              </a:rPr>
              <a:t> </a:t>
            </a:r>
            <a:r>
              <a:rPr lang="en-US" sz="1500" spc="-30" err="1">
                <a:solidFill>
                  <a:srgbClr val="BFBFBF"/>
                </a:solidFill>
                <a:latin typeface="Poppins"/>
                <a:cs typeface="Poppins"/>
              </a:rPr>
              <a:t>mit</a:t>
            </a:r>
            <a:r>
              <a:rPr lang="en-US" sz="1500" spc="-30">
                <a:solidFill>
                  <a:srgbClr val="BFBFBF"/>
                </a:solidFill>
                <a:latin typeface="Poppins"/>
                <a:cs typeface="Poppins"/>
              </a:rPr>
              <a:t> </a:t>
            </a:r>
            <a:r>
              <a:rPr lang="en-US" sz="1500" spc="-30" err="1">
                <a:solidFill>
                  <a:srgbClr val="BFBFBF"/>
                </a:solidFill>
                <a:latin typeface="Poppins"/>
                <a:cs typeface="Poppins"/>
              </a:rPr>
              <a:t>Fachverantwortlichem</a:t>
            </a:r>
            <a:r>
              <a:rPr lang="en-US" sz="1500" spc="-30">
                <a:solidFill>
                  <a:srgbClr val="BFBFBF"/>
                </a:solidFill>
                <a:latin typeface="Poppins"/>
                <a:cs typeface="Poppins"/>
              </a:rPr>
              <a:t> </a:t>
            </a:r>
            <a:r>
              <a:rPr lang="en-US" sz="1500" spc="-30" err="1">
                <a:solidFill>
                  <a:srgbClr val="BFBFBF"/>
                </a:solidFill>
                <a:latin typeface="Poppins"/>
                <a:cs typeface="Poppins"/>
              </a:rPr>
              <a:t>meines</a:t>
            </a:r>
            <a:r>
              <a:rPr lang="en-US" sz="1500" spc="-30">
                <a:solidFill>
                  <a:srgbClr val="BFBFBF"/>
                </a:solidFill>
                <a:latin typeface="Poppins"/>
                <a:cs typeface="Poppins"/>
              </a:rPr>
              <a:t> </a:t>
            </a:r>
            <a:r>
              <a:rPr lang="en-US" sz="1500" spc="-30" err="1">
                <a:solidFill>
                  <a:srgbClr val="BFBFBF"/>
                </a:solidFill>
                <a:latin typeface="Poppins"/>
                <a:cs typeface="Poppins"/>
              </a:rPr>
              <a:t>Betriebes</a:t>
            </a:r>
            <a:endParaRPr lang="en-US" sz="1500" spc="-30">
              <a:solidFill>
                <a:srgbClr val="BFBFBF"/>
              </a:solidFill>
              <a:latin typeface="Poppins"/>
              <a:cs typeface="Poppins"/>
            </a:endParaRPr>
          </a:p>
          <a:p>
            <a:pPr marL="285750" indent="-285750" algn="ctr">
              <a:lnSpc>
                <a:spcPts val="2145"/>
              </a:lnSpc>
              <a:spcBef>
                <a:spcPct val="0"/>
              </a:spcBef>
              <a:buFont typeface="Arial"/>
              <a:buChar char="•"/>
            </a:pPr>
            <a:r>
              <a:rPr lang="de-DE">
                <a:solidFill>
                  <a:srgbClr val="BFBFBF"/>
                </a:solidFill>
                <a:ea typeface="Calibri"/>
                <a:cs typeface="Calibri"/>
              </a:rPr>
              <a:t>Erstellung eines Prototyps mittels ChatGPT</a:t>
            </a:r>
            <a:endParaRPr lang="de-DE">
              <a:solidFill>
                <a:srgbClr val="BFBFBF"/>
              </a:solidFill>
            </a:endParaRPr>
          </a:p>
          <a:p>
            <a:pPr marL="285750" indent="-285750" algn="ctr">
              <a:lnSpc>
                <a:spcPts val="2145"/>
              </a:lnSpc>
              <a:spcBef>
                <a:spcPct val="0"/>
              </a:spcBef>
              <a:buFont typeface="Arial"/>
              <a:buChar char="•"/>
            </a:pPr>
            <a:r>
              <a:rPr lang="de-DE">
                <a:solidFill>
                  <a:srgbClr val="BFBFBF"/>
                </a:solidFill>
                <a:latin typeface="Calibri"/>
                <a:ea typeface="Calibri"/>
                <a:cs typeface="Calibri"/>
              </a:rPr>
              <a:t>Diverse Herausforderungen, siehe nächste Folie</a:t>
            </a:r>
          </a:p>
          <a:p>
            <a:pPr marL="285750" indent="-285750" algn="ctr">
              <a:lnSpc>
                <a:spcPts val="2145"/>
              </a:lnSpc>
              <a:spcBef>
                <a:spcPct val="0"/>
              </a:spcBef>
              <a:buFont typeface="Arial"/>
              <a:buChar char="•"/>
            </a:pPr>
            <a:r>
              <a:rPr lang="de-DE">
                <a:solidFill>
                  <a:srgbClr val="BFBFBF"/>
                </a:solidFill>
                <a:latin typeface="Calibri"/>
                <a:ea typeface="Calibri"/>
                <a:cs typeface="Calibri"/>
              </a:rPr>
              <a:t>Test der Funktionalität</a:t>
            </a:r>
          </a:p>
          <a:p>
            <a:pPr marL="285750" indent="-285750" algn="ctr">
              <a:lnSpc>
                <a:spcPts val="2145"/>
              </a:lnSpc>
              <a:spcBef>
                <a:spcPct val="0"/>
              </a:spcBef>
              <a:buFont typeface="Arial"/>
              <a:buChar char="•"/>
            </a:pPr>
            <a:r>
              <a:rPr lang="de-DE">
                <a:solidFill>
                  <a:srgbClr val="BFBFBF"/>
                </a:solidFill>
                <a:latin typeface="Calibri"/>
                <a:ea typeface="Calibri"/>
                <a:cs typeface="Calibri"/>
              </a:rPr>
              <a:t>viele Verbesserungen und Feinschliff (80 % der Zeit)</a:t>
            </a:r>
          </a:p>
          <a:p>
            <a:pPr marL="285750" indent="-285750" algn="ctr">
              <a:lnSpc>
                <a:spcPts val="2145"/>
              </a:lnSpc>
              <a:spcBef>
                <a:spcPct val="0"/>
              </a:spcBef>
              <a:buFont typeface="Arial"/>
              <a:buChar char="•"/>
            </a:pPr>
            <a:r>
              <a:rPr lang="de-DE" err="1">
                <a:solidFill>
                  <a:srgbClr val="BFBFBF"/>
                </a:solidFill>
                <a:latin typeface="Calibri"/>
                <a:ea typeface="Calibri"/>
                <a:cs typeface="Calibri"/>
              </a:rPr>
              <a:t>WebApplikation</a:t>
            </a:r>
            <a:r>
              <a:rPr lang="de-DE">
                <a:solidFill>
                  <a:srgbClr val="BFBFBF"/>
                </a:solidFill>
                <a:latin typeface="Calibri"/>
                <a:ea typeface="Calibri"/>
                <a:cs typeface="Calibri"/>
              </a:rPr>
              <a:t> mit Python (verwendete Bibliotheken sind </a:t>
            </a:r>
            <a:r>
              <a:rPr lang="de-DE" err="1">
                <a:solidFill>
                  <a:srgbClr val="BFBFBF"/>
                </a:solidFill>
                <a:latin typeface="Calibri"/>
                <a:ea typeface="Calibri"/>
                <a:cs typeface="Calibri"/>
              </a:rPr>
              <a:t>FastAPI</a:t>
            </a:r>
            <a:r>
              <a:rPr lang="de-DE">
                <a:solidFill>
                  <a:srgbClr val="BFBFBF"/>
                </a:solidFill>
                <a:latin typeface="Calibri"/>
                <a:ea typeface="Calibri"/>
                <a:cs typeface="Calibri"/>
              </a:rPr>
              <a:t> und Pandas)</a:t>
            </a:r>
          </a:p>
          <a:p>
            <a:pPr marL="285750" indent="-285750" algn="ctr">
              <a:lnSpc>
                <a:spcPts val="2145"/>
              </a:lnSpc>
              <a:spcBef>
                <a:spcPct val="0"/>
              </a:spcBef>
              <a:buFont typeface="Arial"/>
              <a:buChar char="•"/>
            </a:pPr>
            <a:endParaRPr lang="en-US" sz="1500" spc="-30">
              <a:solidFill>
                <a:srgbClr val="BFBFBF"/>
              </a:solidFill>
              <a:latin typeface="Poppins"/>
              <a:ea typeface="Calibri"/>
              <a:cs typeface="Poppins"/>
            </a:endParaRPr>
          </a:p>
        </p:txBody>
      </p:sp>
      <p:sp>
        <p:nvSpPr>
          <p:cNvPr id="28" name="TextBox 28"/>
          <p:cNvSpPr txBox="1"/>
          <p:nvPr/>
        </p:nvSpPr>
        <p:spPr>
          <a:xfrm>
            <a:off x="12476552" y="5472086"/>
            <a:ext cx="5297877" cy="255134"/>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a:solidFill>
                  <a:srgbClr val="051D40"/>
                </a:solidFill>
                <a:latin typeface="Poppins"/>
                <a:cs typeface="Poppins"/>
                <a:sym typeface="Poppins"/>
              </a:rPr>
              <a:t>Live-Demonstration der </a:t>
            </a:r>
            <a:r>
              <a:rPr lang="en-US" sz="1500" spc="-30" err="1">
                <a:solidFill>
                  <a:srgbClr val="051D40"/>
                </a:solidFill>
                <a:latin typeface="Poppins"/>
                <a:cs typeface="Poppins"/>
                <a:sym typeface="Poppins"/>
              </a:rPr>
              <a:t>Webseite</a:t>
            </a:r>
            <a:endParaRPr lang="de-DE" err="1">
              <a:ea typeface="Calibri"/>
              <a:cs typeface="Calibri"/>
            </a:endParaRPr>
          </a:p>
        </p:txBody>
      </p:sp>
      <p:sp>
        <p:nvSpPr>
          <p:cNvPr id="29" name="TextBox 29"/>
          <p:cNvSpPr txBox="1"/>
          <p:nvPr/>
        </p:nvSpPr>
        <p:spPr>
          <a:xfrm>
            <a:off x="1714400" y="3706370"/>
            <a:ext cx="2877407" cy="1202958"/>
          </a:xfrm>
          <a:prstGeom prst="rect">
            <a:avLst/>
          </a:prstGeom>
        </p:spPr>
        <p:txBody>
          <a:bodyPr lIns="0" tIns="0" rIns="0" bIns="0" rtlCol="0" anchor="t">
            <a:spAutoFit/>
          </a:bodyPr>
          <a:lstStyle/>
          <a:p>
            <a:pPr algn="ctr">
              <a:lnSpc>
                <a:spcPts val="3200"/>
              </a:lnSpc>
              <a:spcBef>
                <a:spcPct val="0"/>
              </a:spcBef>
            </a:pPr>
            <a:r>
              <a:rPr lang="en-US" sz="2250" b="1" err="1">
                <a:solidFill>
                  <a:srgbClr val="BFBFBF"/>
                </a:solidFill>
                <a:latin typeface="Open Sans Extra Bold"/>
                <a:ea typeface="Open Sans Extra Bold"/>
                <a:cs typeface="Open Sans Extra Bold"/>
              </a:rPr>
              <a:t>Anforderungen</a:t>
            </a:r>
            <a:r>
              <a:rPr lang="en-US" sz="2250" b="1">
                <a:solidFill>
                  <a:srgbClr val="BFBFBF"/>
                </a:solidFill>
                <a:latin typeface="Open Sans Extra Bold"/>
                <a:ea typeface="Open Sans Extra Bold"/>
                <a:cs typeface="Open Sans Extra Bold"/>
              </a:rPr>
              <a:t> </a:t>
            </a:r>
            <a:r>
              <a:rPr lang="en-US" sz="2250" b="1" err="1">
                <a:solidFill>
                  <a:srgbClr val="BFBFBF"/>
                </a:solidFill>
                <a:latin typeface="Open Sans Extra Bold"/>
                <a:ea typeface="Open Sans Extra Bold"/>
                <a:cs typeface="Open Sans Extra Bold"/>
              </a:rPr>
              <a:t>aufnehmen</a:t>
            </a:r>
            <a:r>
              <a:rPr lang="en-US" sz="2250" b="1">
                <a:solidFill>
                  <a:srgbClr val="BFBFBF"/>
                </a:solidFill>
                <a:latin typeface="Open Sans Extra Bold"/>
                <a:ea typeface="Open Sans Extra Bold"/>
                <a:cs typeface="Open Sans Extra Bold"/>
              </a:rPr>
              <a:t> und verstehen</a:t>
            </a:r>
            <a:endParaRPr lang="en-US" sz="2286" b="1" u="none" strike="noStrike" err="1">
              <a:solidFill>
                <a:srgbClr val="BFBFBF"/>
              </a:solidFill>
              <a:latin typeface="Open Sans Extra Bold"/>
              <a:ea typeface="Open Sans Extra Bold"/>
              <a:cs typeface="Open Sans Extra Bold"/>
              <a:sym typeface="Open Sans Extra Bold"/>
            </a:endParaRPr>
          </a:p>
        </p:txBody>
      </p:sp>
      <p:sp>
        <p:nvSpPr>
          <p:cNvPr id="30" name="TextBox 30"/>
          <p:cNvSpPr txBox="1"/>
          <p:nvPr/>
        </p:nvSpPr>
        <p:spPr>
          <a:xfrm>
            <a:off x="7587049" y="3706370"/>
            <a:ext cx="2877407" cy="793935"/>
          </a:xfrm>
          <a:prstGeom prst="rect">
            <a:avLst/>
          </a:prstGeom>
        </p:spPr>
        <p:txBody>
          <a:bodyPr lIns="0" tIns="0" rIns="0" bIns="0" rtlCol="0" anchor="t">
            <a:spAutoFit/>
          </a:bodyPr>
          <a:lstStyle/>
          <a:p>
            <a:pPr algn="ctr">
              <a:lnSpc>
                <a:spcPts val="3200"/>
              </a:lnSpc>
              <a:spcBef>
                <a:spcPct val="0"/>
              </a:spcBef>
            </a:pPr>
            <a:r>
              <a:rPr lang="de-CH" sz="2250" b="1">
                <a:solidFill>
                  <a:srgbClr val="BFBFBF"/>
                </a:solidFill>
                <a:latin typeface="Open Sans Extra Bold"/>
                <a:ea typeface="Open Sans Extra Bold"/>
                <a:cs typeface="Open Sans Extra Bold"/>
                <a:sym typeface="Open Sans Extra Bold"/>
              </a:rPr>
              <a:t>Prozess der Programmierung</a:t>
            </a:r>
            <a:endParaRPr lang="de-CH">
              <a:solidFill>
                <a:srgbClr val="BFBFBF"/>
              </a:solidFill>
            </a:endParaRPr>
          </a:p>
        </p:txBody>
      </p:sp>
      <p:sp>
        <p:nvSpPr>
          <p:cNvPr id="31" name="TextBox 31"/>
          <p:cNvSpPr txBox="1"/>
          <p:nvPr/>
        </p:nvSpPr>
        <p:spPr>
          <a:xfrm>
            <a:off x="13696193" y="3705539"/>
            <a:ext cx="2877407" cy="389605"/>
          </a:xfrm>
          <a:prstGeom prst="rect">
            <a:avLst/>
          </a:prstGeom>
        </p:spPr>
        <p:txBody>
          <a:bodyPr lIns="0" tIns="0" rIns="0" bIns="0" rtlCol="0" anchor="t">
            <a:spAutoFit/>
          </a:bodyPr>
          <a:lstStyle/>
          <a:p>
            <a:pPr marL="0" lvl="0" indent="0" algn="ctr">
              <a:lnSpc>
                <a:spcPts val="3200"/>
              </a:lnSpc>
              <a:spcBef>
                <a:spcPct val="0"/>
              </a:spcBef>
            </a:pPr>
            <a:r>
              <a:rPr lang="en-US" sz="2250" b="1" err="1">
                <a:solidFill>
                  <a:srgbClr val="051D40"/>
                </a:solidFill>
                <a:latin typeface="Open Sans Extra Bold"/>
                <a:ea typeface="Open Sans Extra Bold"/>
                <a:cs typeface="Open Sans Extra Bold"/>
                <a:sym typeface="Open Sans Extra Bold"/>
              </a:rPr>
              <a:t>Endprodukt</a:t>
            </a:r>
            <a:endParaRPr lang="de-DE" err="1"/>
          </a:p>
        </p:txBody>
      </p:sp>
      <p:sp>
        <p:nvSpPr>
          <p:cNvPr id="32" name="TextBox 32"/>
          <p:cNvSpPr txBox="1"/>
          <p:nvPr/>
        </p:nvSpPr>
        <p:spPr>
          <a:xfrm>
            <a:off x="506542" y="5472086"/>
            <a:ext cx="5297877" cy="1063753"/>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err="1">
                <a:solidFill>
                  <a:srgbClr val="BFBFBF"/>
                </a:solidFill>
                <a:latin typeface="Poppins"/>
                <a:ea typeface="Calibri"/>
                <a:cs typeface="Poppins"/>
              </a:rPr>
              <a:t>Grundverständis</a:t>
            </a:r>
            <a:r>
              <a:rPr lang="en-US" sz="1500" spc="-30">
                <a:solidFill>
                  <a:srgbClr val="BFBFBF"/>
                </a:solidFill>
                <a:latin typeface="Poppins"/>
                <a:ea typeface="Calibri"/>
                <a:cs typeface="Poppins"/>
              </a:rPr>
              <a:t> des </a:t>
            </a:r>
            <a:r>
              <a:rPr lang="en-US" sz="1500" spc="-30" err="1">
                <a:solidFill>
                  <a:srgbClr val="BFBFBF"/>
                </a:solidFill>
                <a:latin typeface="Poppins"/>
                <a:ea typeface="Calibri"/>
                <a:cs typeface="Poppins"/>
              </a:rPr>
              <a:t>Auftrags</a:t>
            </a:r>
          </a:p>
          <a:p>
            <a:pPr marL="285750" indent="-285750" algn="ctr">
              <a:lnSpc>
                <a:spcPts val="2145"/>
              </a:lnSpc>
              <a:spcBef>
                <a:spcPct val="0"/>
              </a:spcBef>
              <a:buFont typeface="Arial"/>
              <a:buChar char="•"/>
            </a:pPr>
            <a:r>
              <a:rPr lang="en-US" sz="1500" spc="-30" err="1">
                <a:solidFill>
                  <a:srgbClr val="BFBFBF"/>
                </a:solidFill>
                <a:latin typeface="Poppins"/>
                <a:ea typeface="Calibri"/>
                <a:cs typeface="Poppins"/>
              </a:rPr>
              <a:t>Spezifische</a:t>
            </a:r>
            <a:r>
              <a:rPr lang="en-US" sz="1500" spc="-30">
                <a:solidFill>
                  <a:srgbClr val="BFBFBF"/>
                </a:solidFill>
                <a:latin typeface="Poppins"/>
                <a:ea typeface="Calibri"/>
                <a:cs typeface="Poppins"/>
              </a:rPr>
              <a:t> </a:t>
            </a:r>
            <a:r>
              <a:rPr lang="en-US" sz="1500" spc="-30" err="1">
                <a:solidFill>
                  <a:srgbClr val="BFBFBF"/>
                </a:solidFill>
                <a:latin typeface="Poppins"/>
                <a:ea typeface="Calibri"/>
                <a:cs typeface="Poppins"/>
              </a:rPr>
              <a:t>Fragen</a:t>
            </a:r>
            <a:r>
              <a:rPr lang="en-US" sz="1500" spc="-30">
                <a:solidFill>
                  <a:srgbClr val="BFBFBF"/>
                </a:solidFill>
                <a:latin typeface="Poppins"/>
                <a:ea typeface="Calibri"/>
                <a:cs typeface="Poppins"/>
              </a:rPr>
              <a:t> an </a:t>
            </a:r>
            <a:r>
              <a:rPr lang="en-US" sz="1500" spc="-30" err="1">
                <a:solidFill>
                  <a:srgbClr val="BFBFBF"/>
                </a:solidFill>
                <a:latin typeface="Poppins"/>
                <a:ea typeface="Calibri"/>
                <a:cs typeface="Poppins"/>
              </a:rPr>
              <a:t>denVerantwortlichen</a:t>
            </a:r>
            <a:endParaRPr lang="en-US" sz="1500" spc="-30">
              <a:solidFill>
                <a:srgbClr val="BFBFBF"/>
              </a:solidFill>
              <a:latin typeface="Poppins"/>
              <a:ea typeface="Calibri"/>
              <a:cs typeface="Poppins"/>
            </a:endParaRPr>
          </a:p>
          <a:p>
            <a:pPr marL="285750" indent="-285750" algn="ctr">
              <a:lnSpc>
                <a:spcPts val="2145"/>
              </a:lnSpc>
              <a:spcBef>
                <a:spcPct val="0"/>
              </a:spcBef>
              <a:buFont typeface="Arial"/>
              <a:buChar char="•"/>
            </a:pPr>
            <a:r>
              <a:rPr lang="en-US" sz="1500" spc="-30" err="1">
                <a:solidFill>
                  <a:srgbClr val="BFBFBF"/>
                </a:solidFill>
                <a:latin typeface="Poppins"/>
                <a:ea typeface="Calibri"/>
                <a:cs typeface="Poppins"/>
              </a:rPr>
              <a:t>Erstellung</a:t>
            </a:r>
            <a:r>
              <a:rPr lang="en-US" sz="1500" spc="-30">
                <a:solidFill>
                  <a:srgbClr val="BFBFBF"/>
                </a:solidFill>
                <a:latin typeface="Poppins"/>
                <a:ea typeface="Calibri"/>
                <a:cs typeface="Poppins"/>
              </a:rPr>
              <a:t> des </a:t>
            </a:r>
            <a:r>
              <a:rPr lang="en-US" sz="1500" spc="-30" err="1">
                <a:solidFill>
                  <a:srgbClr val="BFBFBF"/>
                </a:solidFill>
                <a:latin typeface="Poppins"/>
                <a:ea typeface="Calibri"/>
                <a:cs typeface="Poppins"/>
              </a:rPr>
              <a:t>Prozesses</a:t>
            </a:r>
          </a:p>
          <a:p>
            <a:pPr marL="285750" indent="-285750" algn="ctr">
              <a:lnSpc>
                <a:spcPts val="2145"/>
              </a:lnSpc>
              <a:spcBef>
                <a:spcPct val="0"/>
              </a:spcBef>
              <a:buFont typeface="Arial"/>
              <a:buChar char="•"/>
            </a:pPr>
            <a:r>
              <a:rPr lang="en-US" sz="1500" spc="-30" err="1">
                <a:solidFill>
                  <a:srgbClr val="BFBFBF"/>
                </a:solidFill>
                <a:latin typeface="Poppins"/>
                <a:ea typeface="Calibri"/>
                <a:cs typeface="Poppins"/>
              </a:rPr>
              <a:t>Validierungsfragen</a:t>
            </a:r>
            <a:r>
              <a:rPr lang="en-US" sz="1500" spc="-30">
                <a:solidFill>
                  <a:srgbClr val="BFBFBF"/>
                </a:solidFill>
                <a:latin typeface="Poppins"/>
                <a:ea typeface="Calibri"/>
                <a:cs typeface="Poppins"/>
              </a:rPr>
              <a:t> in der Gruppe</a:t>
            </a:r>
          </a:p>
        </p:txBody>
      </p:sp>
      <p:sp>
        <p:nvSpPr>
          <p:cNvPr id="20" name="TextBox 31">
            <a:extLst>
              <a:ext uri="{FF2B5EF4-FFF2-40B4-BE49-F238E27FC236}">
                <a16:creationId xmlns:a16="http://schemas.microsoft.com/office/drawing/2014/main" id="{7E545B10-748D-8EE6-8656-452F653B93CC}"/>
              </a:ext>
            </a:extLst>
          </p:cNvPr>
          <p:cNvSpPr txBox="1"/>
          <p:nvPr/>
        </p:nvSpPr>
        <p:spPr>
          <a:xfrm>
            <a:off x="13696192" y="6541336"/>
            <a:ext cx="2877407" cy="389605"/>
          </a:xfrm>
          <a:prstGeom prst="rect">
            <a:avLst/>
          </a:prstGeom>
        </p:spPr>
        <p:txBody>
          <a:bodyPr lIns="0" tIns="0" rIns="0" bIns="0" rtlCol="0" anchor="t">
            <a:spAutoFit/>
          </a:bodyPr>
          <a:lstStyle/>
          <a:p>
            <a:pPr marL="0" lvl="0" indent="0" algn="ctr">
              <a:lnSpc>
                <a:spcPts val="3200"/>
              </a:lnSpc>
              <a:spcBef>
                <a:spcPct val="0"/>
              </a:spcBef>
            </a:pPr>
            <a:r>
              <a:rPr lang="en-US" sz="2250" b="1">
                <a:solidFill>
                  <a:srgbClr val="051D40"/>
                </a:solidFill>
                <a:latin typeface="Open Sans Extra Bold"/>
                <a:ea typeface="Open Sans Extra Bold"/>
                <a:cs typeface="Open Sans Extra Bold"/>
                <a:sym typeface="Open Sans Extra Bold"/>
              </a:rPr>
              <a:t>Zukunft</a:t>
            </a:r>
            <a:endParaRPr lang="de-DE" err="1"/>
          </a:p>
        </p:txBody>
      </p:sp>
      <p:sp>
        <p:nvSpPr>
          <p:cNvPr id="22" name="TextBox 28">
            <a:extLst>
              <a:ext uri="{FF2B5EF4-FFF2-40B4-BE49-F238E27FC236}">
                <a16:creationId xmlns:a16="http://schemas.microsoft.com/office/drawing/2014/main" id="{6BDFA1EA-4A3E-AAEF-FF5C-EEE147262100}"/>
              </a:ext>
            </a:extLst>
          </p:cNvPr>
          <p:cNvSpPr txBox="1"/>
          <p:nvPr/>
        </p:nvSpPr>
        <p:spPr>
          <a:xfrm>
            <a:off x="12476551" y="7107009"/>
            <a:ext cx="5297877" cy="794448"/>
          </a:xfrm>
          <a:prstGeom prst="rect">
            <a:avLst/>
          </a:prstGeom>
        </p:spPr>
        <p:txBody>
          <a:bodyPr lIns="0" tIns="0" rIns="0" bIns="0" rtlCol="0" anchor="t">
            <a:spAutoFit/>
          </a:bodyPr>
          <a:lstStyle/>
          <a:p>
            <a:pPr marL="285750" indent="-285750" algn="ctr">
              <a:lnSpc>
                <a:spcPts val="2145"/>
              </a:lnSpc>
              <a:spcBef>
                <a:spcPct val="0"/>
              </a:spcBef>
              <a:buFont typeface="Arial"/>
              <a:buChar char="•"/>
            </a:pPr>
            <a:r>
              <a:rPr lang="en-US" sz="1500" spc="-30">
                <a:solidFill>
                  <a:srgbClr val="051D40"/>
                </a:solidFill>
                <a:latin typeface="Poppins"/>
                <a:cs typeface="Poppins"/>
                <a:sym typeface="Poppins"/>
              </a:rPr>
              <a:t>Login </a:t>
            </a:r>
            <a:r>
              <a:rPr lang="en-US" sz="1500" spc="-30" err="1">
                <a:solidFill>
                  <a:srgbClr val="051D40"/>
                </a:solidFill>
                <a:latin typeface="Poppins"/>
                <a:cs typeface="Poppins"/>
                <a:sym typeface="Poppins"/>
              </a:rPr>
              <a:t>mit</a:t>
            </a:r>
            <a:r>
              <a:rPr lang="en-US" sz="1500" spc="-30">
                <a:solidFill>
                  <a:srgbClr val="051D40"/>
                </a:solidFill>
                <a:latin typeface="Poppins"/>
                <a:cs typeface="Poppins"/>
                <a:sym typeface="Poppins"/>
              </a:rPr>
              <a:t> Rollen (</a:t>
            </a:r>
            <a:r>
              <a:rPr lang="en-US" sz="1500" spc="-30" err="1">
                <a:solidFill>
                  <a:srgbClr val="051D40"/>
                </a:solidFill>
                <a:latin typeface="Poppins"/>
                <a:cs typeface="Poppins"/>
                <a:sym typeface="Poppins"/>
              </a:rPr>
              <a:t>Rektor</a:t>
            </a:r>
            <a:r>
              <a:rPr lang="en-US" sz="1500" spc="-30">
                <a:solidFill>
                  <a:srgbClr val="051D40"/>
                </a:solidFill>
                <a:latin typeface="Poppins"/>
                <a:cs typeface="Poppins"/>
                <a:sym typeface="Poppins"/>
              </a:rPr>
              <a:t>, Administration, </a:t>
            </a:r>
            <a:r>
              <a:rPr lang="en-US" sz="1500" spc="-30" err="1">
                <a:solidFill>
                  <a:srgbClr val="051D40"/>
                </a:solidFill>
                <a:latin typeface="Poppins"/>
                <a:cs typeface="Poppins"/>
                <a:sym typeface="Poppins"/>
              </a:rPr>
              <a:t>Lehrperson</a:t>
            </a:r>
            <a:r>
              <a:rPr lang="en-US" sz="1500" spc="-30">
                <a:solidFill>
                  <a:srgbClr val="051D40"/>
                </a:solidFill>
                <a:latin typeface="Poppins"/>
                <a:cs typeface="Poppins"/>
                <a:sym typeface="Poppins"/>
              </a:rPr>
              <a:t> etc.) und </a:t>
            </a:r>
            <a:r>
              <a:rPr lang="en-US" sz="1500" spc="-30" err="1">
                <a:solidFill>
                  <a:srgbClr val="051D40"/>
                </a:solidFill>
                <a:latin typeface="Poppins"/>
                <a:cs typeface="Poppins"/>
                <a:sym typeface="Poppins"/>
              </a:rPr>
              <a:t>verschiedenen</a:t>
            </a:r>
            <a:r>
              <a:rPr lang="en-US" sz="1500" spc="-30">
                <a:solidFill>
                  <a:srgbClr val="051D40"/>
                </a:solidFill>
                <a:latin typeface="Poppins"/>
                <a:cs typeface="Poppins"/>
                <a:sym typeface="Poppins"/>
              </a:rPr>
              <a:t> </a:t>
            </a:r>
            <a:r>
              <a:rPr lang="en-US" sz="1500" spc="-30" err="1">
                <a:solidFill>
                  <a:srgbClr val="051D40"/>
                </a:solidFill>
                <a:latin typeface="Poppins"/>
                <a:cs typeface="Poppins"/>
                <a:sym typeface="Poppins"/>
              </a:rPr>
              <a:t>Rechten</a:t>
            </a:r>
            <a:endParaRPr lang="en-US" sz="1500" spc="-30">
              <a:solidFill>
                <a:srgbClr val="051D40"/>
              </a:solidFill>
              <a:latin typeface="Poppins"/>
              <a:cs typeface="Poppins"/>
            </a:endParaRPr>
          </a:p>
          <a:p>
            <a:pPr marL="285750" indent="-285750" algn="ctr">
              <a:lnSpc>
                <a:spcPts val="2145"/>
              </a:lnSpc>
              <a:spcBef>
                <a:spcPct val="0"/>
              </a:spcBef>
              <a:buFont typeface="Arial"/>
              <a:buChar char="•"/>
            </a:pPr>
            <a:r>
              <a:rPr lang="en-US" sz="1500" spc="-30" err="1">
                <a:solidFill>
                  <a:srgbClr val="051D40"/>
                </a:solidFill>
                <a:latin typeface="Poppins"/>
                <a:ea typeface="Calibri"/>
                <a:cs typeface="Poppins"/>
              </a:rPr>
              <a:t>Verbesserung</a:t>
            </a:r>
            <a:r>
              <a:rPr lang="en-US" sz="1500" spc="-30">
                <a:solidFill>
                  <a:srgbClr val="051D40"/>
                </a:solidFill>
                <a:latin typeface="Poppins"/>
                <a:ea typeface="Calibri"/>
                <a:cs typeface="Poppins"/>
              </a:rPr>
              <a:t> des Designs</a:t>
            </a:r>
          </a:p>
        </p:txBody>
      </p:sp>
    </p:spTree>
    <p:extLst>
      <p:ext uri="{BB962C8B-B14F-4D97-AF65-F5344CB8AC3E}">
        <p14:creationId xmlns:p14="http://schemas.microsoft.com/office/powerpoint/2010/main" val="3632191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5daf41bd-338c-4311-b1b0-e1299889c34b}" enabled="0" method="" siteId="{5daf41bd-338c-4311-b1b0-e1299889c34b}" removed="1"/>
</clbl:labelList>
</file>

<file path=docProps/app.xml><?xml version="1.0" encoding="utf-8"?>
<Properties xmlns="http://schemas.openxmlformats.org/officeDocument/2006/extended-properties" xmlns:vt="http://schemas.openxmlformats.org/officeDocument/2006/docPropsVTypes">
  <Template/>
  <TotalTime>0</TotalTime>
  <Words>449</Words>
  <Application>Microsoft Office PowerPoint</Application>
  <PresentationFormat>Benutzerdefiniert</PresentationFormat>
  <Paragraphs>97</Paragraphs>
  <Slides>12</Slides>
  <Notes>1</Notes>
  <HiddenSlides>1</HiddenSlides>
  <MMClips>1</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12</vt:i4>
      </vt:variant>
    </vt:vector>
  </HeadingPairs>
  <TitlesOfParts>
    <vt:vector size="19" baseType="lpstr">
      <vt:lpstr>Poppins Bold</vt:lpstr>
      <vt:lpstr>Poppins</vt:lpstr>
      <vt:lpstr>Arial</vt:lpstr>
      <vt:lpstr>Open Sans Extra Bold</vt:lpstr>
      <vt:lpstr>Calibri</vt:lpstr>
      <vt:lpstr>Aptos</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Professional Modern Technology Pitch Deck Presentation</dc:title>
  <dc:creator>Samantha</dc:creator>
  <cp:lastModifiedBy>Kohler Dorian GBS-BMTL1b_2024</cp:lastModifiedBy>
  <cp:revision>2</cp:revision>
  <dcterms:created xsi:type="dcterms:W3CDTF">2006-08-16T00:00:00Z</dcterms:created>
  <dcterms:modified xsi:type="dcterms:W3CDTF">2025-02-05T10:24:38Z</dcterms:modified>
  <dc:identifier>DAGY383yh0Y</dc:identifier>
</cp:coreProperties>
</file>

<file path=docProps/thumbnail.jpeg>
</file>